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31"/>
  </p:handoutMasterIdLst>
  <p:sldIdLst>
    <p:sldId id="294" r:id="rId3"/>
    <p:sldId id="318" r:id="rId4"/>
    <p:sldId id="281" r:id="rId5"/>
    <p:sldId id="323" r:id="rId6"/>
    <p:sldId id="301" r:id="rId7"/>
    <p:sldId id="322" r:id="rId8"/>
    <p:sldId id="297" r:id="rId9"/>
    <p:sldId id="299" r:id="rId10"/>
    <p:sldId id="308" r:id="rId11"/>
    <p:sldId id="275" r:id="rId12"/>
    <p:sldId id="276" r:id="rId13"/>
    <p:sldId id="273" r:id="rId14"/>
    <p:sldId id="295" r:id="rId15"/>
    <p:sldId id="279" r:id="rId16"/>
    <p:sldId id="324" r:id="rId17"/>
    <p:sldId id="284" r:id="rId18"/>
    <p:sldId id="311" r:id="rId19"/>
    <p:sldId id="312" r:id="rId20"/>
    <p:sldId id="319" r:id="rId21"/>
    <p:sldId id="321" r:id="rId22"/>
    <p:sldId id="314" r:id="rId23"/>
    <p:sldId id="296" r:id="rId24"/>
    <p:sldId id="285" r:id="rId25"/>
    <p:sldId id="326" r:id="rId26"/>
    <p:sldId id="325" r:id="rId27"/>
    <p:sldId id="317" r:id="rId28"/>
    <p:sldId id="315" r:id="rId29"/>
    <p:sldId id="328" r:id="rId30"/>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4">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0066"/>
    <a:srgbClr val="996600"/>
    <a:srgbClr val="DDDDDD"/>
    <a:srgbClr val="993300"/>
    <a:srgbClr val="800000"/>
    <a:srgbClr val="663300"/>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08" y="48"/>
      </p:cViewPr>
      <p:guideLst>
        <p:guide orient="horz" pos="164"/>
        <p:guide pos="521"/>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0.xml"/><Relationship Id="rId1" Type="http://schemas.openxmlformats.org/officeDocument/2006/relationships/slide" Target="slides/slide1.xml"/><Relationship Id="rId4"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4723" tIns="47361" rIns="94723" bIns="47361" rtlCol="0"/>
          <a:lstStyle>
            <a:lvl1pPr algn="l">
              <a:defRPr sz="1200"/>
            </a:lvl1pPr>
          </a:lstStyle>
          <a:p>
            <a:endParaRPr lang="nl-NL"/>
          </a:p>
        </p:txBody>
      </p:sp>
      <p:sp>
        <p:nvSpPr>
          <p:cNvPr id="3" name="Tijdelijke aanduiding voor datum 2"/>
          <p:cNvSpPr>
            <a:spLocks noGrp="1"/>
          </p:cNvSpPr>
          <p:nvPr>
            <p:ph type="dt" sz="quarter" idx="1"/>
          </p:nvPr>
        </p:nvSpPr>
        <p:spPr>
          <a:xfrm>
            <a:off x="4021294" y="0"/>
            <a:ext cx="3076363" cy="513508"/>
          </a:xfrm>
          <a:prstGeom prst="rect">
            <a:avLst/>
          </a:prstGeom>
        </p:spPr>
        <p:txBody>
          <a:bodyPr vert="horz" lIns="94723" tIns="47361" rIns="94723" bIns="47361" rtlCol="0"/>
          <a:lstStyle>
            <a:lvl1pPr algn="r">
              <a:defRPr sz="1200"/>
            </a:lvl1pPr>
          </a:lstStyle>
          <a:p>
            <a:fld id="{5FF8E78B-AAE7-4939-87EA-F22F0924DF3D}" type="datetimeFigureOut">
              <a:rPr lang="nl-NL" smtClean="0"/>
              <a:t>21-11-2016</a:t>
            </a:fld>
            <a:endParaRPr lang="nl-NL"/>
          </a:p>
        </p:txBody>
      </p:sp>
      <p:sp>
        <p:nvSpPr>
          <p:cNvPr id="4" name="Tijdelijke aanduiding voor voettekst 3"/>
          <p:cNvSpPr>
            <a:spLocks noGrp="1"/>
          </p:cNvSpPr>
          <p:nvPr>
            <p:ph type="ftr" sz="quarter" idx="2"/>
          </p:nvPr>
        </p:nvSpPr>
        <p:spPr>
          <a:xfrm>
            <a:off x="0" y="9721106"/>
            <a:ext cx="3076363" cy="513507"/>
          </a:xfrm>
          <a:prstGeom prst="rect">
            <a:avLst/>
          </a:prstGeom>
        </p:spPr>
        <p:txBody>
          <a:bodyPr vert="horz" lIns="94723" tIns="47361" rIns="94723" bIns="4736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294" y="9721106"/>
            <a:ext cx="3076363" cy="513507"/>
          </a:xfrm>
          <a:prstGeom prst="rect">
            <a:avLst/>
          </a:prstGeom>
        </p:spPr>
        <p:txBody>
          <a:bodyPr vert="horz" lIns="94723" tIns="47361" rIns="94723" bIns="47361" rtlCol="0" anchor="b"/>
          <a:lstStyle>
            <a:lvl1pPr algn="r">
              <a:defRPr sz="1200"/>
            </a:lvl1pPr>
          </a:lstStyle>
          <a:p>
            <a:fld id="{B66BF69E-B330-40C2-AA4C-22EDE3308A33}" type="slidenum">
              <a:rPr lang="nl-NL" smtClean="0"/>
              <a:t>‹nr.›</a:t>
            </a:fld>
            <a:endParaRPr lang="nl-NL"/>
          </a:p>
        </p:txBody>
      </p:sp>
    </p:spTree>
    <p:extLst>
      <p:ext uri="{BB962C8B-B14F-4D97-AF65-F5344CB8AC3E}">
        <p14:creationId xmlns:p14="http://schemas.microsoft.com/office/powerpoint/2010/main" val="177234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67A8488-A90C-4387-86BC-E09DA7A01075}" type="slidenum">
              <a:rPr lang="en-GB" altLang="en-US"/>
              <a:pPr/>
              <a:t>‹nr.›</a:t>
            </a:fld>
            <a:endParaRPr lang="en-GB" altLang="en-US"/>
          </a:p>
        </p:txBody>
      </p:sp>
    </p:spTree>
    <p:extLst>
      <p:ext uri="{BB962C8B-B14F-4D97-AF65-F5344CB8AC3E}">
        <p14:creationId xmlns:p14="http://schemas.microsoft.com/office/powerpoint/2010/main" val="176999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7F82D68-ECFB-4632-B72F-5A7402CA3008}" type="slidenum">
              <a:rPr lang="en-GB" altLang="en-US"/>
              <a:pPr/>
              <a:t>‹nr.›</a:t>
            </a:fld>
            <a:endParaRPr lang="en-GB" altLang="en-US"/>
          </a:p>
        </p:txBody>
      </p:sp>
    </p:spTree>
    <p:extLst>
      <p:ext uri="{BB962C8B-B14F-4D97-AF65-F5344CB8AC3E}">
        <p14:creationId xmlns:p14="http://schemas.microsoft.com/office/powerpoint/2010/main" val="274308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AC2D8A5-1D9C-462E-ABB3-6A83685D7522}" type="slidenum">
              <a:rPr lang="en-GB" altLang="en-US"/>
              <a:pPr/>
              <a:t>‹nr.›</a:t>
            </a:fld>
            <a:endParaRPr lang="en-GB" altLang="en-US"/>
          </a:p>
        </p:txBody>
      </p:sp>
    </p:spTree>
    <p:extLst>
      <p:ext uri="{BB962C8B-B14F-4D97-AF65-F5344CB8AC3E}">
        <p14:creationId xmlns:p14="http://schemas.microsoft.com/office/powerpoint/2010/main" val="191262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3A1B1954-119E-40D5-81D6-AFA5CA405BF9}" type="datetimeFigureOut">
              <a:rPr lang="nl-NL">
                <a:solidFill>
                  <a:prstClr val="black">
                    <a:tint val="75000"/>
                  </a:prstClr>
                </a:solidFill>
              </a:rPr>
              <a:pPr>
                <a:defRPr/>
              </a:pPr>
              <a:t>21-11-2016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A5D34198-77C6-48C8-B817-EF09BAF28367}"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48506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D57F986-1D38-4605-A24F-006B3A63A2ED}" type="datetimeFigureOut">
              <a:rPr lang="nl-NL">
                <a:solidFill>
                  <a:prstClr val="black">
                    <a:tint val="75000"/>
                  </a:prstClr>
                </a:solidFill>
              </a:rPr>
              <a:pPr>
                <a:defRPr/>
              </a:pPr>
              <a:t>21-11-2016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5DB9DDA-5397-414A-9754-45F5FD28FF21}"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6734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CEEB76D4-CFF6-4AEC-9753-803A01E88903}" type="datetimeFigureOut">
              <a:rPr lang="nl-NL">
                <a:solidFill>
                  <a:prstClr val="black">
                    <a:tint val="75000"/>
                  </a:prstClr>
                </a:solidFill>
              </a:rPr>
              <a:pPr>
                <a:defRPr/>
              </a:pPr>
              <a:t>21-11-2016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B734359-AF9B-4D7A-9484-3CF5F889143E}"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78916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A5280FBC-969C-419E-A0AF-532F404F6A61}" type="datetimeFigureOut">
              <a:rPr lang="nl-NL">
                <a:solidFill>
                  <a:prstClr val="black">
                    <a:tint val="75000"/>
                  </a:prstClr>
                </a:solidFill>
              </a:rPr>
              <a:pPr>
                <a:defRPr/>
              </a:pPr>
              <a:t>21-11-2016</a:t>
            </a:fld>
            <a:endParaRPr lang="nl-NL">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9708C695-3003-410A-AFCD-5F9999E8748B}"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91590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FB8F634E-8D4E-4D7F-AA91-2898E05A9735}" type="datetimeFigureOut">
              <a:rPr lang="nl-NL">
                <a:solidFill>
                  <a:prstClr val="black">
                    <a:tint val="75000"/>
                  </a:prstClr>
                </a:solidFill>
              </a:rPr>
              <a:pPr>
                <a:defRPr/>
              </a:pPr>
              <a:t>21-11-2016</a:t>
            </a:fld>
            <a:endParaRPr lang="nl-NL">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BDD1B129-6877-42CD-9A0E-D5AB0D86C86A}"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890446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D9B40452-E9FA-4EBF-984D-D47E8C57E47D}" type="datetimeFigureOut">
              <a:rPr lang="nl-NL">
                <a:solidFill>
                  <a:prstClr val="black">
                    <a:tint val="75000"/>
                  </a:prstClr>
                </a:solidFill>
              </a:rPr>
              <a:pPr>
                <a:defRPr/>
              </a:pPr>
              <a:t>21-11-2016</a:t>
            </a:fld>
            <a:endParaRPr lang="nl-NL">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974AAE2E-299A-4346-8007-846A2495A7DA}"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06558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505257-FF05-4C71-99AA-847A5674B7E2}" type="datetimeFigureOut">
              <a:rPr lang="nl-NL">
                <a:solidFill>
                  <a:prstClr val="black">
                    <a:tint val="75000"/>
                  </a:prstClr>
                </a:solidFill>
              </a:rPr>
              <a:pPr>
                <a:defRPr/>
              </a:pPr>
              <a:t>21-11-2016</a:t>
            </a:fld>
            <a:endParaRPr lang="nl-NL">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23AC493-B186-4728-AB7E-AEAF49CD5E4C}"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4081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14ACDBC-4E0F-460E-9800-674F8CD2F812}" type="datetimeFigureOut">
              <a:rPr lang="nl-NL">
                <a:solidFill>
                  <a:prstClr val="black">
                    <a:tint val="75000"/>
                  </a:prstClr>
                </a:solidFill>
              </a:rPr>
              <a:pPr>
                <a:defRPr/>
              </a:pPr>
              <a:t>21-11-2016</a:t>
            </a:fld>
            <a:endParaRPr lang="nl-NL">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DA535A75-D673-422E-A24E-040121C5E76B}"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37120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3B73183-4490-4202-AC4D-D05A6AB6491A}" type="slidenum">
              <a:rPr lang="en-GB" altLang="en-US"/>
              <a:pPr/>
              <a:t>‹nr.›</a:t>
            </a:fld>
            <a:endParaRPr lang="en-GB" altLang="en-US"/>
          </a:p>
        </p:txBody>
      </p:sp>
    </p:spTree>
    <p:extLst>
      <p:ext uri="{BB962C8B-B14F-4D97-AF65-F5344CB8AC3E}">
        <p14:creationId xmlns:p14="http://schemas.microsoft.com/office/powerpoint/2010/main" val="1029627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7A85DC7-F220-4821-969A-4A1355864C70}" type="datetimeFigureOut">
              <a:rPr lang="nl-NL">
                <a:solidFill>
                  <a:prstClr val="black">
                    <a:tint val="75000"/>
                  </a:prstClr>
                </a:solidFill>
              </a:rPr>
              <a:pPr>
                <a:defRPr/>
              </a:pPr>
              <a:t>21-11-2016</a:t>
            </a:fld>
            <a:endParaRPr lang="nl-NL">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F1CA27B-DFCC-4E1E-86C5-903045BBFF12}"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540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5FDE4F6-1182-4FA0-822A-9C74BECFB517}" type="datetimeFigureOut">
              <a:rPr lang="nl-NL">
                <a:solidFill>
                  <a:prstClr val="black">
                    <a:tint val="75000"/>
                  </a:prstClr>
                </a:solidFill>
              </a:rPr>
              <a:pPr>
                <a:defRPr/>
              </a:pPr>
              <a:t>21-11-2016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9BF0867F-F4A4-41BC-B5C5-16734062F6C4}"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12779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8882FAC-86A7-479C-8407-50D8221FBBE4}" type="datetimeFigureOut">
              <a:rPr lang="nl-NL">
                <a:solidFill>
                  <a:prstClr val="black">
                    <a:tint val="75000"/>
                  </a:prstClr>
                </a:solidFill>
              </a:rPr>
              <a:pPr>
                <a:defRPr/>
              </a:pPr>
              <a:t>21-11-2016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2B94E14-CD68-40D1-B92F-A6FCBB873EED}"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0744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2355923-4110-4B02-9CF3-953413F07D6B}" type="slidenum">
              <a:rPr lang="en-GB" altLang="en-US"/>
              <a:pPr/>
              <a:t>‹nr.›</a:t>
            </a:fld>
            <a:endParaRPr lang="en-GB" altLang="en-US"/>
          </a:p>
        </p:txBody>
      </p:sp>
    </p:spTree>
    <p:extLst>
      <p:ext uri="{BB962C8B-B14F-4D97-AF65-F5344CB8AC3E}">
        <p14:creationId xmlns:p14="http://schemas.microsoft.com/office/powerpoint/2010/main" val="158026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43CBC5D-4F1A-402D-A1A5-D9FA7C9E354F}" type="slidenum">
              <a:rPr lang="en-GB" altLang="en-US"/>
              <a:pPr/>
              <a:t>‹nr.›</a:t>
            </a:fld>
            <a:endParaRPr lang="en-GB" altLang="en-US"/>
          </a:p>
        </p:txBody>
      </p:sp>
    </p:spTree>
    <p:extLst>
      <p:ext uri="{BB962C8B-B14F-4D97-AF65-F5344CB8AC3E}">
        <p14:creationId xmlns:p14="http://schemas.microsoft.com/office/powerpoint/2010/main" val="248081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0E10E44-DC7D-4AAF-BA41-42839CCB1ABE}" type="slidenum">
              <a:rPr lang="en-GB" altLang="en-US"/>
              <a:pPr/>
              <a:t>‹nr.›</a:t>
            </a:fld>
            <a:endParaRPr lang="en-GB" altLang="en-US"/>
          </a:p>
        </p:txBody>
      </p:sp>
    </p:spTree>
    <p:extLst>
      <p:ext uri="{BB962C8B-B14F-4D97-AF65-F5344CB8AC3E}">
        <p14:creationId xmlns:p14="http://schemas.microsoft.com/office/powerpoint/2010/main" val="224502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6F563B56-EBCB-4940-8DE6-27D6EB03C0AC}" type="slidenum">
              <a:rPr lang="en-GB" altLang="en-US"/>
              <a:pPr/>
              <a:t>‹nr.›</a:t>
            </a:fld>
            <a:endParaRPr lang="en-GB" altLang="en-US"/>
          </a:p>
        </p:txBody>
      </p:sp>
    </p:spTree>
    <p:extLst>
      <p:ext uri="{BB962C8B-B14F-4D97-AF65-F5344CB8AC3E}">
        <p14:creationId xmlns:p14="http://schemas.microsoft.com/office/powerpoint/2010/main" val="244986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093EE78-8B40-4C7E-9E68-1CF493DA7BDE}" type="slidenum">
              <a:rPr lang="en-GB" altLang="en-US"/>
              <a:pPr/>
              <a:t>‹nr.›</a:t>
            </a:fld>
            <a:endParaRPr lang="en-GB" altLang="en-US"/>
          </a:p>
        </p:txBody>
      </p:sp>
    </p:spTree>
    <p:extLst>
      <p:ext uri="{BB962C8B-B14F-4D97-AF65-F5344CB8AC3E}">
        <p14:creationId xmlns:p14="http://schemas.microsoft.com/office/powerpoint/2010/main" val="39512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FD6B2B2-C46B-4A4A-852D-9E51F3A89359}" type="slidenum">
              <a:rPr lang="en-GB" altLang="en-US"/>
              <a:pPr/>
              <a:t>‹nr.›</a:t>
            </a:fld>
            <a:endParaRPr lang="en-GB" altLang="en-US"/>
          </a:p>
        </p:txBody>
      </p:sp>
    </p:spTree>
    <p:extLst>
      <p:ext uri="{BB962C8B-B14F-4D97-AF65-F5344CB8AC3E}">
        <p14:creationId xmlns:p14="http://schemas.microsoft.com/office/powerpoint/2010/main" val="41807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72BD8A6-45CE-4ED9-BD7C-DE88B558F2EF}" type="slidenum">
              <a:rPr lang="en-GB" altLang="en-US"/>
              <a:pPr/>
              <a:t>‹nr.›</a:t>
            </a:fld>
            <a:endParaRPr lang="en-GB" altLang="en-US"/>
          </a:p>
        </p:txBody>
      </p:sp>
    </p:spTree>
    <p:extLst>
      <p:ext uri="{BB962C8B-B14F-4D97-AF65-F5344CB8AC3E}">
        <p14:creationId xmlns:p14="http://schemas.microsoft.com/office/powerpoint/2010/main" val="158676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35E137-42F4-4A37-BEA8-E6FA24B66542}" type="slidenum">
              <a:rPr lang="en-GB" altLang="en-US"/>
              <a:pPr/>
              <a:t>‹nr.›</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332865-B40C-4CCC-B0B9-BEE8B1ECB651}" type="datetimeFigureOut">
              <a:rPr lang="nl-NL">
                <a:solidFill>
                  <a:prstClr val="black">
                    <a:tint val="75000"/>
                  </a:prstClr>
                </a:solidFill>
                <a:ea typeface="+mn-ea"/>
              </a:rPr>
              <a:pPr>
                <a:defRPr/>
              </a:pPr>
              <a:t>21-11-2016</a:t>
            </a:fld>
            <a:endParaRPr lang="nl-NL">
              <a:solidFill>
                <a:prstClr val="black">
                  <a:tint val="75000"/>
                </a:prstClr>
              </a:solidFill>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solidFill>
                <a:prstClr val="black">
                  <a:tint val="75000"/>
                </a:prstClr>
              </a:solidFill>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35C850-C988-44D4-897A-1A23E894190F}" type="slidenum">
              <a:rPr lang="nl-NL">
                <a:solidFill>
                  <a:prstClr val="black">
                    <a:tint val="75000"/>
                  </a:prstClr>
                </a:solidFill>
                <a:ea typeface="+mn-ea"/>
              </a:rPr>
              <a:pPr>
                <a:defRPr/>
              </a:pPr>
              <a:t>‹nr.›</a:t>
            </a:fld>
            <a:endParaRPr lang="nl-NL">
              <a:solidFill>
                <a:prstClr val="black">
                  <a:tint val="75000"/>
                </a:prstClr>
              </a:solidFill>
              <a:ea typeface="+mn-ea"/>
            </a:endParaRPr>
          </a:p>
        </p:txBody>
      </p:sp>
    </p:spTree>
    <p:extLst>
      <p:ext uri="{BB962C8B-B14F-4D97-AF65-F5344CB8AC3E}">
        <p14:creationId xmlns:p14="http://schemas.microsoft.com/office/powerpoint/2010/main" val="3971239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oEZrAGdZ1i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lackdoginstitute.org.au/aboutus/overview.cf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AxE6XMjuh_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eBUcBfkVCo#t=1285.2432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Woman staring out of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5410200"/>
            <a:ext cx="7772400" cy="1143000"/>
          </a:xfrm>
        </p:spPr>
        <p:txBody>
          <a:bodyPr/>
          <a:lstStyle/>
          <a:p>
            <a:pPr eaLnBrk="1" hangingPunct="1"/>
            <a:r>
              <a:rPr lang="nl-NL" altLang="en-US" sz="5400" smtClean="0">
                <a:solidFill>
                  <a:srgbClr val="660066"/>
                </a:solidFill>
                <a:latin typeface="Arial Black" panose="020B0A04020102020204" pitchFamily="34" charset="0"/>
              </a:rPr>
              <a:t>The clinical picture of depression</a:t>
            </a:r>
            <a:endParaRPr lang="en-GB" altLang="en-US" sz="5400" smtClean="0">
              <a:solidFill>
                <a:srgbClr val="660066"/>
              </a:solidFill>
              <a:latin typeface="Arial Black" panose="020B0A04020102020204" pitchFamily="34" charset="0"/>
            </a:endParaRPr>
          </a:p>
        </p:txBody>
      </p:sp>
      <p:sp>
        <p:nvSpPr>
          <p:cNvPr id="2" name="Tekstvak 1"/>
          <p:cNvSpPr txBox="1"/>
          <p:nvPr/>
        </p:nvSpPr>
        <p:spPr>
          <a:xfrm>
            <a:off x="107504" y="188640"/>
            <a:ext cx="3528392" cy="830997"/>
          </a:xfrm>
          <a:prstGeom prst="rect">
            <a:avLst/>
          </a:prstGeom>
          <a:noFill/>
        </p:spPr>
        <p:txBody>
          <a:bodyPr wrap="square" rtlCol="0">
            <a:spAutoFit/>
          </a:bodyPr>
          <a:lstStyle/>
          <a:p>
            <a:r>
              <a:rPr lang="nl-NL" dirty="0" smtClean="0">
                <a:solidFill>
                  <a:schemeClr val="bg1"/>
                </a:solidFill>
              </a:rPr>
              <a:t>Prof </a:t>
            </a:r>
            <a:r>
              <a:rPr lang="nl-NL" dirty="0" err="1" smtClean="0">
                <a:solidFill>
                  <a:schemeClr val="bg1"/>
                </a:solidFill>
              </a:rPr>
              <a:t>dr</a:t>
            </a:r>
            <a:r>
              <a:rPr lang="nl-NL" dirty="0" smtClean="0">
                <a:solidFill>
                  <a:schemeClr val="bg1"/>
                </a:solidFill>
              </a:rPr>
              <a:t> Bert van Hemert</a:t>
            </a:r>
          </a:p>
          <a:p>
            <a:r>
              <a:rPr lang="nl-NL" dirty="0" smtClean="0">
                <a:solidFill>
                  <a:schemeClr val="bg1"/>
                </a:solidFill>
              </a:rPr>
              <a:t>Psychiater</a:t>
            </a:r>
            <a:endParaRPr lang="nl-NL"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85800" y="609600"/>
            <a:ext cx="7983538" cy="5257800"/>
          </a:xfrm>
        </p:spPr>
        <p:txBody>
          <a:bodyPr/>
          <a:lstStyle/>
          <a:p>
            <a:pPr eaLnBrk="1" hangingPunct="1">
              <a:lnSpc>
                <a:spcPct val="90000"/>
              </a:lnSpc>
              <a:buFontTx/>
              <a:buNone/>
            </a:pPr>
            <a:r>
              <a:rPr lang="en-US" altLang="en-US" sz="2800" i="1" smtClean="0">
                <a:latin typeface="Arial" panose="020B0604020202020204" pitchFamily="34" charset="0"/>
              </a:rPr>
              <a:t>	</a:t>
            </a:r>
            <a:r>
              <a:rPr lang="en-US" altLang="nl-NL" sz="2800" i="1" smtClean="0">
                <a:solidFill>
                  <a:schemeClr val="bg1"/>
                </a:solidFill>
                <a:latin typeface="Arial" panose="020B0604020202020204" pitchFamily="34" charset="0"/>
              </a:rPr>
              <a:t>“</a:t>
            </a:r>
            <a:r>
              <a:rPr lang="en-US" altLang="en-US" sz="2800" i="1" smtClean="0">
                <a:solidFill>
                  <a:schemeClr val="bg1"/>
                </a:solidFill>
                <a:latin typeface="Arial" panose="020B0604020202020204" pitchFamily="34" charset="0"/>
              </a:rPr>
              <a:t>Until one has experienced a debilitating depression it is hard to understand the feelings of those who have.  Severe depression confounds any attempt at description: it is not just feeling much lower than usual.  It is quite a different state, one that bears only a tangential resemblance to normal emotion.  It deserves some new and special word of its own that can encapsulate both the pain and the conviction that no remedy will ever be available.</a:t>
            </a:r>
            <a:r>
              <a:rPr lang="en-US" altLang="nl-NL" sz="2800" i="1" smtClean="0">
                <a:solidFill>
                  <a:schemeClr val="bg1"/>
                </a:solidFill>
                <a:latin typeface="Arial" panose="020B0604020202020204" pitchFamily="34" charset="0"/>
              </a:rPr>
              <a:t>”</a:t>
            </a:r>
            <a:endParaRPr lang="en-US" altLang="en-US" sz="2800" i="1" smtClean="0">
              <a:solidFill>
                <a:schemeClr val="bg1"/>
              </a:solidFill>
              <a:latin typeface="Arial" panose="020B0604020202020204" pitchFamily="34" charset="0"/>
            </a:endParaRPr>
          </a:p>
          <a:p>
            <a:pPr eaLnBrk="1" hangingPunct="1">
              <a:lnSpc>
                <a:spcPct val="90000"/>
              </a:lnSpc>
              <a:buFontTx/>
              <a:buNone/>
            </a:pPr>
            <a:endParaRPr lang="en-US" altLang="en-US" sz="2800" i="1" smtClean="0">
              <a:solidFill>
                <a:schemeClr val="bg1"/>
              </a:solidFill>
              <a:latin typeface="Arial" panose="020B0604020202020204" pitchFamily="34" charset="0"/>
            </a:endParaRPr>
          </a:p>
          <a:p>
            <a:pPr lvl="2" algn="r" eaLnBrk="1" hangingPunct="1">
              <a:lnSpc>
                <a:spcPct val="90000"/>
              </a:lnSpc>
              <a:buFontTx/>
              <a:buNone/>
            </a:pPr>
            <a:r>
              <a:rPr lang="en-US" altLang="nl-NL" sz="2800" i="1" smtClean="0">
                <a:solidFill>
                  <a:srgbClr val="CC0000"/>
                </a:solidFill>
                <a:latin typeface="Arial" panose="020B0604020202020204" pitchFamily="34" charset="0"/>
              </a:rPr>
              <a:t>“</a:t>
            </a:r>
            <a:r>
              <a:rPr lang="en-US" altLang="en-US" sz="2800" i="1" smtClean="0">
                <a:solidFill>
                  <a:srgbClr val="CC0000"/>
                </a:solidFill>
                <a:latin typeface="Arial" panose="020B0604020202020204" pitchFamily="34" charset="0"/>
              </a:rPr>
              <a:t>Malignant Sadness:  </a:t>
            </a:r>
          </a:p>
          <a:p>
            <a:pPr lvl="2" algn="r" eaLnBrk="1" hangingPunct="1">
              <a:lnSpc>
                <a:spcPct val="90000"/>
              </a:lnSpc>
              <a:buFontTx/>
              <a:buNone/>
            </a:pPr>
            <a:r>
              <a:rPr lang="en-US" altLang="en-US" sz="2800" i="1" smtClean="0">
                <a:solidFill>
                  <a:srgbClr val="CC0000"/>
                </a:solidFill>
                <a:latin typeface="Arial" panose="020B0604020202020204" pitchFamily="34" charset="0"/>
              </a:rPr>
              <a:t>The Anatomy of Depression</a:t>
            </a:r>
            <a:r>
              <a:rPr lang="en-US" altLang="nl-NL" sz="2800" i="1" smtClean="0">
                <a:solidFill>
                  <a:srgbClr val="CC0000"/>
                </a:solidFill>
                <a:latin typeface="Arial" panose="020B0604020202020204" pitchFamily="34" charset="0"/>
              </a:rPr>
              <a:t>”</a:t>
            </a:r>
            <a:endParaRPr lang="en-US" altLang="en-US" sz="2800" i="1" smtClean="0">
              <a:solidFill>
                <a:srgbClr val="CC0000"/>
              </a:solidFill>
              <a:latin typeface="Arial" panose="020B0604020202020204" pitchFamily="34" charset="0"/>
            </a:endParaRPr>
          </a:p>
          <a:p>
            <a:pPr lvl="2" algn="r" eaLnBrk="1" hangingPunct="1">
              <a:lnSpc>
                <a:spcPct val="90000"/>
              </a:lnSpc>
              <a:buFontTx/>
              <a:buNone/>
            </a:pPr>
            <a:r>
              <a:rPr lang="en-US" altLang="en-US" sz="2800" i="1" smtClean="0">
                <a:solidFill>
                  <a:srgbClr val="CC0000"/>
                </a:solidFill>
                <a:latin typeface="Arial" panose="020B0604020202020204" pitchFamily="34" charset="0"/>
              </a:rPr>
              <a:t>				                 Lewis Wolpert (1999)</a:t>
            </a:r>
          </a:p>
          <a:p>
            <a:pPr algn="r" eaLnBrk="1" hangingPunct="1">
              <a:lnSpc>
                <a:spcPct val="90000"/>
              </a:lnSpc>
              <a:buFontTx/>
              <a:buNone/>
            </a:pPr>
            <a:endParaRPr lang="en-US" altLang="en-US" sz="2800" i="1" smtClean="0">
              <a:solidFill>
                <a:srgbClr val="CC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744538" y="609600"/>
            <a:ext cx="7772400" cy="5029200"/>
          </a:xfrm>
        </p:spPr>
        <p:txBody>
          <a:bodyPr/>
          <a:lstStyle/>
          <a:p>
            <a:pPr eaLnBrk="1" hangingPunct="1">
              <a:lnSpc>
                <a:spcPct val="90000"/>
              </a:lnSpc>
              <a:buFontTx/>
              <a:buNone/>
            </a:pPr>
            <a:r>
              <a:rPr lang="en-US" altLang="en-US" sz="2800" i="1" smtClean="0">
                <a:latin typeface="Arial" panose="020B0604020202020204" pitchFamily="34" charset="0"/>
              </a:rPr>
              <a:t>	</a:t>
            </a:r>
            <a:r>
              <a:rPr lang="en-US" altLang="nl-NL" sz="2800" i="1" smtClean="0">
                <a:solidFill>
                  <a:schemeClr val="bg1"/>
                </a:solidFill>
                <a:latin typeface="Arial" panose="020B0604020202020204" pitchFamily="34" charset="0"/>
              </a:rPr>
              <a:t>“</a:t>
            </a:r>
            <a:r>
              <a:rPr lang="en-US" altLang="en-US" sz="2800" i="1" smtClean="0">
                <a:solidFill>
                  <a:schemeClr val="bg1"/>
                </a:solidFill>
                <a:latin typeface="Arial" panose="020B0604020202020204" pitchFamily="34" charset="0"/>
              </a:rPr>
              <a:t>It was the worst experience of my life.  More terrible even than watching my wife die of cancer.  I am ashamed to admit that my depression felt worse than her death, but it is true.  I was in a state that bears no resemblance to anything I had experienced.  It was not just feeling very low, depressed in the commonly used sense of the word.  I was seriously ill.</a:t>
            </a:r>
            <a:r>
              <a:rPr lang="en-US" altLang="nl-NL" sz="2800" i="1" smtClean="0">
                <a:solidFill>
                  <a:schemeClr val="bg1"/>
                </a:solidFill>
                <a:latin typeface="Arial" panose="020B0604020202020204" pitchFamily="34" charset="0"/>
              </a:rPr>
              <a:t>”</a:t>
            </a:r>
            <a:endParaRPr lang="en-US" altLang="en-US" sz="2800" i="1" smtClean="0">
              <a:solidFill>
                <a:schemeClr val="bg1"/>
              </a:solidFill>
              <a:latin typeface="Arial" panose="020B0604020202020204" pitchFamily="34" charset="0"/>
            </a:endParaRPr>
          </a:p>
          <a:p>
            <a:pPr eaLnBrk="1" hangingPunct="1">
              <a:lnSpc>
                <a:spcPct val="90000"/>
              </a:lnSpc>
              <a:buFontTx/>
              <a:buNone/>
            </a:pPr>
            <a:endParaRPr lang="en-US" altLang="en-US" sz="2800" i="1" smtClean="0">
              <a:solidFill>
                <a:schemeClr val="bg1"/>
              </a:solidFill>
              <a:latin typeface="Arial" panose="020B0604020202020204" pitchFamily="34" charset="0"/>
            </a:endParaRPr>
          </a:p>
          <a:p>
            <a:pPr lvl="2" algn="r" eaLnBrk="1" hangingPunct="1">
              <a:lnSpc>
                <a:spcPct val="90000"/>
              </a:lnSpc>
              <a:buFontTx/>
              <a:buNone/>
            </a:pPr>
            <a:r>
              <a:rPr lang="en-US" altLang="nl-NL" sz="2800" i="1" smtClean="0">
                <a:solidFill>
                  <a:srgbClr val="CC0000"/>
                </a:solidFill>
                <a:latin typeface="Arial" panose="020B0604020202020204" pitchFamily="34" charset="0"/>
              </a:rPr>
              <a:t>“</a:t>
            </a:r>
            <a:r>
              <a:rPr lang="en-US" altLang="en-US" sz="2800" i="1" smtClean="0">
                <a:solidFill>
                  <a:srgbClr val="CC0000"/>
                </a:solidFill>
                <a:latin typeface="Arial" panose="020B0604020202020204" pitchFamily="34" charset="0"/>
              </a:rPr>
              <a:t>Malignant Sadness:  </a:t>
            </a:r>
          </a:p>
          <a:p>
            <a:pPr lvl="2" algn="r" eaLnBrk="1" hangingPunct="1">
              <a:lnSpc>
                <a:spcPct val="90000"/>
              </a:lnSpc>
              <a:buFontTx/>
              <a:buNone/>
            </a:pPr>
            <a:r>
              <a:rPr lang="en-US" altLang="en-US" sz="2800" i="1" smtClean="0">
                <a:solidFill>
                  <a:srgbClr val="CC0000"/>
                </a:solidFill>
                <a:latin typeface="Arial" panose="020B0604020202020204" pitchFamily="34" charset="0"/>
              </a:rPr>
              <a:t>The Anatomy of Depression</a:t>
            </a:r>
            <a:r>
              <a:rPr lang="en-US" altLang="nl-NL" sz="2800" i="1" smtClean="0">
                <a:solidFill>
                  <a:srgbClr val="CC0000"/>
                </a:solidFill>
                <a:latin typeface="Arial" panose="020B0604020202020204" pitchFamily="34" charset="0"/>
              </a:rPr>
              <a:t>”</a:t>
            </a:r>
            <a:endParaRPr lang="en-US" altLang="en-US" sz="2800" i="1" smtClean="0">
              <a:solidFill>
                <a:srgbClr val="CC0000"/>
              </a:solidFill>
              <a:latin typeface="Arial" panose="020B0604020202020204" pitchFamily="34" charset="0"/>
            </a:endParaRPr>
          </a:p>
          <a:p>
            <a:pPr lvl="2" algn="r" eaLnBrk="1" hangingPunct="1">
              <a:lnSpc>
                <a:spcPct val="90000"/>
              </a:lnSpc>
              <a:buFontTx/>
              <a:buNone/>
            </a:pPr>
            <a:r>
              <a:rPr lang="en-US" altLang="en-US" sz="2800" i="1" smtClean="0">
                <a:solidFill>
                  <a:srgbClr val="CC0000"/>
                </a:solidFill>
                <a:latin typeface="Arial" panose="020B0604020202020204" pitchFamily="34" charset="0"/>
              </a:rPr>
              <a:t>				  Lewis Wolpert (1999)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9218" name="Picture 2"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66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11"/>
          <p:cNvGrpSpPr>
            <a:grpSpLocks/>
          </p:cNvGrpSpPr>
          <p:nvPr/>
        </p:nvGrpSpPr>
        <p:grpSpPr bwMode="auto">
          <a:xfrm>
            <a:off x="990600" y="4953000"/>
            <a:ext cx="7772400" cy="1798638"/>
            <a:chOff x="-10" y="-10"/>
            <a:chExt cx="4340" cy="653"/>
          </a:xfrm>
        </p:grpSpPr>
        <p:grpSp>
          <p:nvGrpSpPr>
            <p:cNvPr id="9221" name="Group 9"/>
            <p:cNvGrpSpPr>
              <a:grpSpLocks/>
            </p:cNvGrpSpPr>
            <p:nvPr/>
          </p:nvGrpSpPr>
          <p:grpSpPr bwMode="auto">
            <a:xfrm>
              <a:off x="0" y="0"/>
              <a:ext cx="4320" cy="633"/>
              <a:chOff x="0" y="0"/>
              <a:chExt cx="4320" cy="633"/>
            </a:xfrm>
          </p:grpSpPr>
          <p:sp>
            <p:nvSpPr>
              <p:cNvPr id="9223" name="Rectangle 7"/>
              <p:cNvSpPr>
                <a:spLocks noChangeArrowheads="1"/>
              </p:cNvSpPr>
              <p:nvPr/>
            </p:nvSpPr>
            <p:spPr bwMode="auto">
              <a:xfrm>
                <a:off x="0" y="0"/>
                <a:ext cx="4320" cy="63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GB" altLang="en-US" sz="1600" b="1" dirty="0">
                    <a:latin typeface="Verdana" panose="020B0604030504040204" pitchFamily="34" charset="0"/>
                    <a:cs typeface="Arial" panose="020B0604020202020204" pitchFamily="34" charset="0"/>
                  </a:rPr>
                  <a:t>I am now the most miserable man living. If what I feel were equally distributed to the whole human family, there would not be one cheerful face on the earth. Whether I shall ever be better I can not tell; I awfully forebode I shall not. To remain as I am is impossible; I must die or be better, it appears to me.</a:t>
                </a:r>
                <a:endParaRPr lang="en-GB" altLang="en-US" dirty="0"/>
              </a:p>
            </p:txBody>
          </p:sp>
          <p:sp>
            <p:nvSpPr>
              <p:cNvPr id="9224" name="Rectangle 8"/>
              <p:cNvSpPr>
                <a:spLocks noChangeArrowheads="1"/>
              </p:cNvSpPr>
              <p:nvPr/>
            </p:nvSpPr>
            <p:spPr bwMode="auto">
              <a:xfrm>
                <a:off x="0" y="0"/>
                <a:ext cx="432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nl-NL" altLang="en-US" sz="2400"/>
              </a:p>
            </p:txBody>
          </p:sp>
        </p:grpSp>
        <p:sp>
          <p:nvSpPr>
            <p:cNvPr id="9222" name="Rectangle 10"/>
            <p:cNvSpPr>
              <a:spLocks noChangeArrowheads="1"/>
            </p:cNvSpPr>
            <p:nvPr/>
          </p:nvSpPr>
          <p:spPr bwMode="auto">
            <a:xfrm>
              <a:off x="-10" y="-10"/>
              <a:ext cx="4340" cy="653"/>
            </a:xfrm>
            <a:prstGeom prst="rect">
              <a:avLst/>
            </a:prstGeom>
            <a:noFill/>
            <a:ln w="3333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nl-NL" altLang="en-US" sz="2400"/>
            </a:p>
          </p:txBody>
        </p:sp>
      </p:grpSp>
      <p:sp>
        <p:nvSpPr>
          <p:cNvPr id="9220" name="Text Box 18"/>
          <p:cNvSpPr txBox="1">
            <a:spLocks noChangeArrowheads="1"/>
          </p:cNvSpPr>
          <p:nvPr/>
        </p:nvSpPr>
        <p:spPr bwMode="auto">
          <a:xfrm>
            <a:off x="1066800" y="3352800"/>
            <a:ext cx="393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b="1">
                <a:latin typeface="Arial Black" panose="020B0A04020102020204" pitchFamily="34" charset="0"/>
              </a:rPr>
              <a:t>Abraham Lincoln</a:t>
            </a:r>
            <a:endParaRPr lang="en-GB" altLang="en-US" b="1">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nl-NL" altLang="en-US" smtClean="0"/>
          </a:p>
        </p:txBody>
      </p:sp>
      <p:pic>
        <p:nvPicPr>
          <p:cNvPr id="17411" name="Picture 3" descr="depress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538"/>
            <a:ext cx="9144000" cy="736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259632" y="1988840"/>
            <a:ext cx="6624736" cy="2376264"/>
          </a:xfrm>
          <a:prstGeom prst="rect">
            <a:avLst/>
          </a:prstGeom>
          <a:solidFill>
            <a:schemeClr val="bg2">
              <a:lumMod val="40000"/>
              <a:lumOff val="60000"/>
              <a:alpha val="43000"/>
            </a:schemeClr>
          </a:solidFill>
          <a:ln>
            <a:noFill/>
          </a:ln>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GB" altLang="en-US" sz="2400" b="1" dirty="0">
                <a:solidFill>
                  <a:srgbClr val="FF0000"/>
                </a:solidFill>
                <a:latin typeface="Arial Black" panose="020B0A04020102020204" pitchFamily="34" charset="0"/>
              </a:rPr>
              <a:t>Approximately 6</a:t>
            </a:r>
            <a:r>
              <a:rPr lang="en-GB" altLang="en-US" sz="2400" b="1" dirty="0" smtClean="0">
                <a:solidFill>
                  <a:srgbClr val="FF0000"/>
                </a:solidFill>
                <a:latin typeface="Arial Black" panose="020B0A04020102020204" pitchFamily="34" charset="0"/>
              </a:rPr>
              <a:t>% </a:t>
            </a:r>
            <a:r>
              <a:rPr lang="en-GB" altLang="en-US" sz="2400" b="1" dirty="0">
                <a:solidFill>
                  <a:srgbClr val="FF0000"/>
                </a:solidFill>
                <a:latin typeface="Arial Black" panose="020B0A04020102020204" pitchFamily="34" charset="0"/>
              </a:rPr>
              <a:t>of the population suffer from a depressive illness in any given </a:t>
            </a:r>
            <a:r>
              <a:rPr lang="en-GB" altLang="en-US" sz="2400" b="1" dirty="0" smtClean="0">
                <a:solidFill>
                  <a:srgbClr val="FF0000"/>
                </a:solidFill>
                <a:latin typeface="Arial Black" panose="020B0A04020102020204" pitchFamily="34" charset="0"/>
              </a:rPr>
              <a:t>year</a:t>
            </a:r>
          </a:p>
          <a:p>
            <a:pPr algn="ctr" eaLnBrk="1" hangingPunct="1">
              <a:spcBef>
                <a:spcPct val="0"/>
              </a:spcBef>
              <a:buFontTx/>
              <a:buNone/>
            </a:pPr>
            <a:endParaRPr lang="en-GB" altLang="en-US" sz="2400" b="1" dirty="0" smtClean="0">
              <a:solidFill>
                <a:srgbClr val="FF0000"/>
              </a:solidFill>
              <a:latin typeface="Arial Black" panose="020B0A04020102020204" pitchFamily="34" charset="0"/>
            </a:endParaRPr>
          </a:p>
          <a:p>
            <a:pPr algn="ctr" eaLnBrk="1" hangingPunct="1">
              <a:spcBef>
                <a:spcPct val="0"/>
              </a:spcBef>
              <a:buFontTx/>
              <a:buNone/>
            </a:pPr>
            <a:r>
              <a:rPr lang="en-GB" altLang="en-US" sz="2400" b="1" dirty="0" smtClean="0">
                <a:solidFill>
                  <a:srgbClr val="FF0000"/>
                </a:solidFill>
                <a:latin typeface="Arial Black" panose="020B0A04020102020204" pitchFamily="34" charset="0"/>
              </a:rPr>
              <a:t>Depression </a:t>
            </a:r>
            <a:r>
              <a:rPr lang="en-GB" altLang="en-US" sz="2400" b="1" dirty="0">
                <a:solidFill>
                  <a:srgbClr val="FF0000"/>
                </a:solidFill>
                <a:latin typeface="Arial Black" panose="020B0A04020102020204" pitchFamily="34" charset="0"/>
              </a:rPr>
              <a:t>affects nearly twice as many women as </a:t>
            </a:r>
            <a:r>
              <a:rPr lang="en-GB" altLang="en-US" sz="2400" b="1" dirty="0" smtClean="0">
                <a:solidFill>
                  <a:srgbClr val="FF0000"/>
                </a:solidFill>
                <a:latin typeface="Arial Black" panose="020B0A04020102020204" pitchFamily="34" charset="0"/>
              </a:rPr>
              <a:t>men</a:t>
            </a:r>
            <a:endParaRPr lang="en-GB" altLang="en-US" sz="7200" b="1" dirty="0">
              <a:solidFill>
                <a:srgbClr val="FF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pPr eaLnBrk="1" hangingPunct="1"/>
            <a:r>
              <a:rPr lang="en-US" altLang="en-US" smtClean="0">
                <a:solidFill>
                  <a:schemeClr val="accent2"/>
                </a:solidFill>
              </a:rPr>
              <a:t>The Global Burden of Disease</a:t>
            </a:r>
          </a:p>
        </p:txBody>
      </p:sp>
      <p:sp>
        <p:nvSpPr>
          <p:cNvPr id="18435" name="Rectangle 3"/>
          <p:cNvSpPr>
            <a:spLocks noGrp="1" noChangeArrowheads="1"/>
          </p:cNvSpPr>
          <p:nvPr>
            <p:ph type="body" idx="1"/>
          </p:nvPr>
        </p:nvSpPr>
        <p:spPr>
          <a:xfrm>
            <a:off x="3810000" y="1600200"/>
            <a:ext cx="5181600" cy="4572000"/>
          </a:xfrm>
        </p:spPr>
        <p:txBody>
          <a:bodyPr/>
          <a:lstStyle/>
          <a:p>
            <a:pPr eaLnBrk="1" hangingPunct="1">
              <a:lnSpc>
                <a:spcPct val="90000"/>
              </a:lnSpc>
              <a:buClr>
                <a:srgbClr val="CC0000"/>
              </a:buClr>
              <a:buSzPct val="130000"/>
              <a:buFont typeface="Wingdings" panose="05000000000000000000" pitchFamily="2" charset="2"/>
              <a:buChar char="§"/>
            </a:pPr>
            <a:r>
              <a:rPr lang="en-US" altLang="en-US" sz="2800" smtClean="0">
                <a:latin typeface="Arial" panose="020B0604020202020204" pitchFamily="34" charset="0"/>
              </a:rPr>
              <a:t>Depression was leading global cause of disability among all medical and surgical illnesses (1990 figures)</a:t>
            </a:r>
          </a:p>
          <a:p>
            <a:pPr eaLnBrk="1" hangingPunct="1">
              <a:lnSpc>
                <a:spcPct val="90000"/>
              </a:lnSpc>
              <a:buClr>
                <a:srgbClr val="CC0000"/>
              </a:buClr>
              <a:buSzPct val="130000"/>
              <a:buFont typeface="Wingdings" panose="05000000000000000000" pitchFamily="2" charset="2"/>
              <a:buChar char="§"/>
            </a:pPr>
            <a:r>
              <a:rPr lang="en-US" altLang="en-US" sz="2800" smtClean="0">
                <a:latin typeface="Arial" panose="020B0604020202020204" pitchFamily="34" charset="0"/>
              </a:rPr>
              <a:t>Depression was fourth leading cause of disease burden (1990 figures)</a:t>
            </a:r>
          </a:p>
          <a:p>
            <a:pPr eaLnBrk="1" hangingPunct="1">
              <a:lnSpc>
                <a:spcPct val="90000"/>
              </a:lnSpc>
              <a:buClr>
                <a:srgbClr val="CC0000"/>
              </a:buClr>
              <a:buSzPct val="130000"/>
              <a:buFont typeface="Wingdings" panose="05000000000000000000" pitchFamily="2" charset="2"/>
              <a:buChar char="§"/>
            </a:pPr>
            <a:r>
              <a:rPr lang="en-US" altLang="en-US" sz="2800" smtClean="0">
                <a:latin typeface="Arial" panose="020B0604020202020204" pitchFamily="34" charset="0"/>
              </a:rPr>
              <a:t>Depression will be second leading cause of disease burden by 2020</a:t>
            </a:r>
          </a:p>
        </p:txBody>
      </p:sp>
      <p:pic>
        <p:nvPicPr>
          <p:cNvPr id="18436" name="Picture 4"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34305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Full-size image (153 K)"/>
          <p:cNvPicPr>
            <a:picLocks noChangeAspect="1" noChangeArrowheads="1"/>
          </p:cNvPicPr>
          <p:nvPr/>
        </p:nvPicPr>
        <p:blipFill>
          <a:blip r:embed="rId2"/>
          <a:srcRect/>
          <a:stretch>
            <a:fillRect/>
          </a:stretch>
        </p:blipFill>
        <p:spPr bwMode="auto">
          <a:xfrm>
            <a:off x="179388" y="188913"/>
            <a:ext cx="8748712" cy="4443412"/>
          </a:xfrm>
          <a:prstGeom prst="rect">
            <a:avLst/>
          </a:prstGeom>
          <a:noFill/>
          <a:ln w="9525">
            <a:noFill/>
            <a:miter lim="800000"/>
            <a:headEnd/>
            <a:tailEnd/>
          </a:ln>
        </p:spPr>
      </p:pic>
      <p:sp>
        <p:nvSpPr>
          <p:cNvPr id="25602" name="Rectangle 3"/>
          <p:cNvSpPr>
            <a:spLocks noChangeArrowheads="1"/>
          </p:cNvSpPr>
          <p:nvPr/>
        </p:nvSpPr>
        <p:spPr bwMode="auto">
          <a:xfrm>
            <a:off x="250825" y="5013325"/>
            <a:ext cx="7920038" cy="915988"/>
          </a:xfrm>
          <a:prstGeom prst="rect">
            <a:avLst/>
          </a:prstGeom>
          <a:noFill/>
          <a:ln w="9525">
            <a:noFill/>
            <a:miter lim="800000"/>
            <a:headEnd/>
            <a:tailEnd/>
          </a:ln>
        </p:spPr>
        <p:txBody>
          <a:bodyPr lIns="34914" tIns="46023" rIns="34914" bIns="46023" anchor="ctr">
            <a:spAutoFit/>
          </a:bodyPr>
          <a:lstStyle/>
          <a:p>
            <a:pPr algn="r"/>
            <a:r>
              <a:rPr lang="nl-NL" altLang="nl-NL" sz="1800" b="1" dirty="0">
                <a:solidFill>
                  <a:prstClr val="white"/>
                </a:solidFill>
                <a:latin typeface="Arial" charset="0"/>
                <a:ea typeface="+mn-ea"/>
                <a:cs typeface="Arial" charset="0"/>
              </a:rPr>
              <a:t> Percentage of </a:t>
            </a:r>
            <a:r>
              <a:rPr lang="nl-NL" altLang="nl-NL" sz="1800" b="1" dirty="0" err="1">
                <a:solidFill>
                  <a:prstClr val="white"/>
                </a:solidFill>
                <a:latin typeface="Arial" charset="0"/>
                <a:ea typeface="+mn-ea"/>
                <a:cs typeface="Arial" charset="0"/>
              </a:rPr>
              <a:t>years</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lived</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with</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disability</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YLDs</a:t>
            </a:r>
            <a:r>
              <a:rPr lang="nl-NL" altLang="nl-NL" sz="1800" b="1" dirty="0">
                <a:solidFill>
                  <a:prstClr val="white"/>
                </a:solidFill>
                <a:latin typeface="Arial" charset="0"/>
                <a:ea typeface="+mn-ea"/>
                <a:cs typeface="Arial" charset="0"/>
              </a:rPr>
              <a:t>) in 2010, </a:t>
            </a:r>
          </a:p>
          <a:p>
            <a:pPr algn="r"/>
            <a:r>
              <a:rPr lang="nl-NL" altLang="nl-NL" sz="1800" b="1" dirty="0" err="1">
                <a:solidFill>
                  <a:prstClr val="white"/>
                </a:solidFill>
                <a:latin typeface="Arial" charset="0"/>
                <a:ea typeface="+mn-ea"/>
                <a:cs typeface="Arial" charset="0"/>
              </a:rPr>
              <a:t>by</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cause</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and</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age</a:t>
            </a:r>
            <a:r>
              <a:rPr lang="nl-NL" altLang="nl-NL" sz="1800" b="1" dirty="0">
                <a:solidFill>
                  <a:prstClr val="white"/>
                </a:solidFill>
                <a:latin typeface="Arial" charset="0"/>
                <a:ea typeface="+mn-ea"/>
                <a:cs typeface="Arial" charset="0"/>
              </a:rPr>
              <a:t>(A) In male </a:t>
            </a:r>
            <a:r>
              <a:rPr lang="nl-NL" altLang="nl-NL" sz="1800" b="1" dirty="0" err="1">
                <a:solidFill>
                  <a:prstClr val="white"/>
                </a:solidFill>
                <a:latin typeface="Arial" charset="0"/>
                <a:ea typeface="+mn-ea"/>
                <a:cs typeface="Arial" charset="0"/>
              </a:rPr>
              <a:t>individuals</a:t>
            </a:r>
            <a:r>
              <a:rPr lang="nl-NL" altLang="nl-NL" sz="1800" b="1" dirty="0">
                <a:solidFill>
                  <a:prstClr val="white"/>
                </a:solidFill>
                <a:latin typeface="Arial" charset="0"/>
                <a:ea typeface="+mn-ea"/>
                <a:cs typeface="Arial" charset="0"/>
              </a:rPr>
              <a:t>. (B) In </a:t>
            </a:r>
            <a:r>
              <a:rPr lang="nl-NL" altLang="nl-NL" sz="1800" b="1" dirty="0" err="1">
                <a:solidFill>
                  <a:prstClr val="white"/>
                </a:solidFill>
                <a:latin typeface="Arial" charset="0"/>
                <a:ea typeface="+mn-ea"/>
                <a:cs typeface="Arial" charset="0"/>
              </a:rPr>
              <a:t>female</a:t>
            </a:r>
            <a:r>
              <a:rPr lang="nl-NL" altLang="nl-NL" sz="1800" b="1" dirty="0">
                <a:solidFill>
                  <a:prstClr val="white"/>
                </a:solidFill>
                <a:latin typeface="Arial" charset="0"/>
                <a:ea typeface="+mn-ea"/>
                <a:cs typeface="Arial" charset="0"/>
              </a:rPr>
              <a:t> </a:t>
            </a:r>
            <a:r>
              <a:rPr lang="nl-NL" altLang="nl-NL" sz="1800" b="1" dirty="0" err="1">
                <a:solidFill>
                  <a:prstClr val="white"/>
                </a:solidFill>
                <a:latin typeface="Arial" charset="0"/>
                <a:ea typeface="+mn-ea"/>
                <a:cs typeface="Arial" charset="0"/>
              </a:rPr>
              <a:t>individuals</a:t>
            </a:r>
            <a:endParaRPr lang="nl-NL" altLang="nl-NL" sz="1800" b="1" dirty="0">
              <a:solidFill>
                <a:prstClr val="white"/>
              </a:solidFill>
              <a:latin typeface="Arial" charset="0"/>
              <a:ea typeface="+mn-ea"/>
              <a:cs typeface="Arial" charset="0"/>
            </a:endParaRPr>
          </a:p>
          <a:p>
            <a:pPr algn="r"/>
            <a:r>
              <a:rPr lang="nl-NL" altLang="nl-NL" sz="1800" dirty="0">
                <a:solidFill>
                  <a:prstClr val="black"/>
                </a:solidFill>
                <a:latin typeface="Arial" charset="0"/>
                <a:ea typeface="+mn-ea"/>
                <a:cs typeface="Arial" charset="0"/>
              </a:rPr>
              <a:t> </a:t>
            </a:r>
          </a:p>
        </p:txBody>
      </p:sp>
      <p:sp>
        <p:nvSpPr>
          <p:cNvPr id="25603" name="Rectangle 4"/>
          <p:cNvSpPr>
            <a:spLocks noChangeArrowheads="1"/>
          </p:cNvSpPr>
          <p:nvPr/>
        </p:nvSpPr>
        <p:spPr bwMode="auto">
          <a:xfrm>
            <a:off x="755650" y="6092825"/>
            <a:ext cx="7129463" cy="595313"/>
          </a:xfrm>
          <a:prstGeom prst="rect">
            <a:avLst/>
          </a:prstGeom>
          <a:noFill/>
          <a:ln w="9525">
            <a:noFill/>
            <a:miter lim="800000"/>
            <a:headEnd/>
            <a:tailEnd/>
          </a:ln>
        </p:spPr>
        <p:txBody>
          <a:bodyPr lIns="0" tIns="0" rIns="0" bIns="46023" anchor="ctr">
            <a:spAutoFit/>
          </a:bodyPr>
          <a:lstStyle/>
          <a:p>
            <a:r>
              <a:rPr lang="nl-NL" altLang="nl-NL" sz="1800">
                <a:solidFill>
                  <a:prstClr val="white"/>
                </a:solidFill>
                <a:latin typeface="Arial" charset="0"/>
                <a:ea typeface="+mn-ea"/>
                <a:cs typeface="Arial" charset="0"/>
              </a:rPr>
              <a:t>Global Burden of Disease Study 2010 </a:t>
            </a:r>
            <a:r>
              <a:rPr lang="en-US" altLang="nl-NL" sz="1800">
                <a:solidFill>
                  <a:prstClr val="white"/>
                </a:solidFill>
                <a:latin typeface="Arial" charset="0"/>
                <a:ea typeface="+mn-ea"/>
                <a:cs typeface="Arial" charset="0"/>
              </a:rPr>
              <a:t>Lancet 2013; 380,</a:t>
            </a:r>
            <a:r>
              <a:rPr lang="nl-NL" altLang="nl-NL" sz="1800" b="1">
                <a:solidFill>
                  <a:prstClr val="white"/>
                </a:solidFill>
                <a:latin typeface="Arial" charset="0"/>
                <a:ea typeface="+mn-ea"/>
                <a:cs typeface="Arial" charset="0"/>
              </a:rPr>
              <a:t> </a:t>
            </a:r>
            <a:r>
              <a:rPr lang="nl-NL" altLang="nl-NL" sz="1800">
                <a:solidFill>
                  <a:prstClr val="white"/>
                </a:solidFill>
                <a:latin typeface="Arial" charset="0"/>
                <a:ea typeface="+mn-ea"/>
                <a:cs typeface="Arial" charset="0"/>
              </a:rPr>
              <a:t>2163–2196</a:t>
            </a:r>
          </a:p>
          <a:p>
            <a:pPr eaLnBrk="0" hangingPunct="0"/>
            <a:endParaRPr lang="nl-NL" altLang="nl-NL" sz="1800">
              <a:solidFill>
                <a:prstClr val="black"/>
              </a:solidFill>
              <a:latin typeface="Arial" charset="0"/>
              <a:ea typeface="+mn-ea"/>
              <a:cs typeface="Arial" charset="0"/>
            </a:endParaRPr>
          </a:p>
        </p:txBody>
      </p:sp>
    </p:spTree>
    <p:extLst>
      <p:ext uri="{BB962C8B-B14F-4D97-AF65-F5344CB8AC3E}">
        <p14:creationId xmlns:p14="http://schemas.microsoft.com/office/powerpoint/2010/main" val="128343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0"/>
          <a:ext cx="5429250" cy="6858000"/>
        </p:xfrm>
        <a:graphic>
          <a:graphicData uri="http://schemas.openxmlformats.org/presentationml/2006/ole">
            <mc:AlternateContent xmlns:mc="http://schemas.openxmlformats.org/markup-compatibility/2006">
              <mc:Choice xmlns:v="urn:schemas-microsoft-com:vml" Requires="v">
                <p:oleObj spid="_x0000_s12303" name="Clip" r:id="rId3" imgW="2571429" imgH="3247619" progId="MS_ClipArt_Gallery.2">
                  <p:embed/>
                </p:oleObj>
              </mc:Choice>
              <mc:Fallback>
                <p:oleObj name="Clip" r:id="rId3" imgW="2571429" imgH="3247619"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292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291" name="Text Box 3"/>
          <p:cNvSpPr txBox="1">
            <a:spLocks noChangeArrowheads="1"/>
          </p:cNvSpPr>
          <p:nvPr/>
        </p:nvSpPr>
        <p:spPr bwMode="auto">
          <a:xfrm>
            <a:off x="5562600" y="4191000"/>
            <a:ext cx="3279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b="1">
                <a:solidFill>
                  <a:srgbClr val="996600"/>
                </a:solidFill>
                <a:latin typeface="Arial Black" panose="020B0A04020102020204" pitchFamily="34" charset="0"/>
              </a:rPr>
              <a:t>Virginia Woolf</a:t>
            </a:r>
            <a:endParaRPr lang="en-GB" altLang="en-US" b="1">
              <a:solidFill>
                <a:srgbClr val="9966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Raritan River B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228600" y="152400"/>
            <a:ext cx="38909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sz="2400">
                <a:solidFill>
                  <a:schemeClr val="bg1"/>
                </a:solidFill>
                <a:latin typeface="Arial Black" panose="020B0A04020102020204" pitchFamily="34" charset="0"/>
              </a:rPr>
              <a:t>Reaching the river, </a:t>
            </a:r>
          </a:p>
          <a:p>
            <a:pPr eaLnBrk="1" hangingPunct="1">
              <a:spcBef>
                <a:spcPct val="0"/>
              </a:spcBef>
              <a:buFontTx/>
              <a:buNone/>
            </a:pPr>
            <a:r>
              <a:rPr lang="nl-NL" altLang="en-US" sz="2400">
                <a:solidFill>
                  <a:schemeClr val="bg1"/>
                </a:solidFill>
                <a:latin typeface="Arial Black" panose="020B0A04020102020204" pitchFamily="34" charset="0"/>
              </a:rPr>
              <a:t>she filled her pockets </a:t>
            </a:r>
          </a:p>
          <a:p>
            <a:pPr eaLnBrk="1" hangingPunct="1">
              <a:spcBef>
                <a:spcPct val="0"/>
              </a:spcBef>
              <a:buFontTx/>
              <a:buNone/>
            </a:pPr>
            <a:r>
              <a:rPr lang="nl-NL" altLang="en-US" sz="2400">
                <a:solidFill>
                  <a:schemeClr val="bg1"/>
                </a:solidFill>
                <a:latin typeface="Arial Black" panose="020B0A04020102020204" pitchFamily="34" charset="0"/>
              </a:rPr>
              <a:t>with stones, </a:t>
            </a:r>
          </a:p>
          <a:p>
            <a:pPr eaLnBrk="1" hangingPunct="1">
              <a:spcBef>
                <a:spcPct val="0"/>
              </a:spcBef>
              <a:buFontTx/>
              <a:buNone/>
            </a:pPr>
            <a:r>
              <a:rPr lang="nl-NL" altLang="en-US" sz="2400">
                <a:solidFill>
                  <a:schemeClr val="bg1"/>
                </a:solidFill>
                <a:latin typeface="Arial Black" panose="020B0A04020102020204" pitchFamily="34" charset="0"/>
              </a:rPr>
              <a:t>left her walking stick </a:t>
            </a:r>
          </a:p>
          <a:p>
            <a:pPr eaLnBrk="1" hangingPunct="1">
              <a:spcBef>
                <a:spcPct val="0"/>
              </a:spcBef>
              <a:buFontTx/>
              <a:buNone/>
            </a:pPr>
            <a:r>
              <a:rPr lang="nl-NL" altLang="en-US" sz="2400">
                <a:solidFill>
                  <a:schemeClr val="bg1"/>
                </a:solidFill>
                <a:latin typeface="Arial Black" panose="020B0A04020102020204" pitchFamily="34" charset="0"/>
              </a:rPr>
              <a:t>on the ground, </a:t>
            </a:r>
          </a:p>
          <a:p>
            <a:pPr eaLnBrk="1" hangingPunct="1">
              <a:spcBef>
                <a:spcPct val="0"/>
              </a:spcBef>
              <a:buFontTx/>
              <a:buNone/>
            </a:pPr>
            <a:r>
              <a:rPr lang="nl-NL" altLang="en-US" sz="2400">
                <a:solidFill>
                  <a:schemeClr val="bg1"/>
                </a:solidFill>
                <a:latin typeface="Arial Black" panose="020B0A04020102020204" pitchFamily="34" charset="0"/>
              </a:rPr>
              <a:t>and walked </a:t>
            </a:r>
          </a:p>
          <a:p>
            <a:pPr eaLnBrk="1" hangingPunct="1">
              <a:spcBef>
                <a:spcPct val="0"/>
              </a:spcBef>
              <a:buFontTx/>
              <a:buNone/>
            </a:pPr>
            <a:r>
              <a:rPr lang="nl-NL" altLang="en-US" sz="2400">
                <a:solidFill>
                  <a:schemeClr val="bg1"/>
                </a:solidFill>
                <a:latin typeface="Arial Black" panose="020B0A04020102020204" pitchFamily="34" charset="0"/>
              </a:rPr>
              <a:t>into the icy waters.</a:t>
            </a:r>
            <a:endParaRPr lang="en-GB" altLang="en-US" sz="240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aritan River B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7213"/>
          </a:xfrm>
          <a:prstGeom prst="rect">
            <a:avLst/>
          </a:prstGeom>
          <a:solidFill>
            <a:schemeClr val="bg1"/>
          </a:solidFill>
          <a:ln>
            <a:noFill/>
          </a:ln>
          <a:extLst/>
        </p:spPr>
      </p:pic>
      <p:sp>
        <p:nvSpPr>
          <p:cNvPr id="59395" name="Text Box 3"/>
          <p:cNvSpPr txBox="1">
            <a:spLocks noChangeArrowheads="1"/>
          </p:cNvSpPr>
          <p:nvPr/>
        </p:nvSpPr>
        <p:spPr bwMode="auto">
          <a:xfrm>
            <a:off x="167481" y="3573016"/>
            <a:ext cx="8809037" cy="3081338"/>
          </a:xfrm>
          <a:prstGeom prst="rect">
            <a:avLst/>
          </a:prstGeom>
          <a:solidFill>
            <a:schemeClr val="bg1">
              <a:lumMod val="65000"/>
              <a:alpha val="68000"/>
            </a:schemeClr>
          </a:solidFill>
          <a:ln w="9525">
            <a:noFill/>
            <a:miter lim="800000"/>
            <a:headEnd/>
            <a:tailEnd/>
          </a:ln>
          <a:effectLst/>
        </p:spPr>
        <p:txBody>
          <a:bodyPr wrap="none">
            <a:spAutoFit/>
          </a:bodyPr>
          <a:lstStyle/>
          <a:p>
            <a:pPr>
              <a:defRPr/>
            </a:pPr>
            <a:r>
              <a:rPr lang="nl-NL" sz="2800" dirty="0">
                <a:solidFill>
                  <a:schemeClr val="bg1">
                    <a:lumMod val="95000"/>
                  </a:schemeClr>
                </a:solidFill>
                <a:effectLst>
                  <a:outerShdw blurRad="38100" dist="38100" dir="2700000" algn="tl">
                    <a:srgbClr val="C0C0C0"/>
                  </a:outerShdw>
                </a:effectLst>
                <a:latin typeface="Arial Black" pitchFamily="34" charset="0"/>
                <a:ea typeface="+mn-ea"/>
              </a:rPr>
              <a:t>I want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to</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tell</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you</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that</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you</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have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given</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me </a:t>
            </a:r>
          </a:p>
          <a:p>
            <a:pPr>
              <a:defRPr/>
            </a:pPr>
            <a:r>
              <a:rPr lang="nl-NL" sz="2800" dirty="0">
                <a:solidFill>
                  <a:schemeClr val="bg1">
                    <a:lumMod val="95000"/>
                  </a:schemeClr>
                </a:solidFill>
                <a:effectLst>
                  <a:outerShdw blurRad="38100" dist="38100" dir="2700000" algn="tl">
                    <a:srgbClr val="C0C0C0"/>
                  </a:outerShdw>
                </a:effectLst>
                <a:latin typeface="Arial Black" pitchFamily="34" charset="0"/>
                <a:ea typeface="+mn-ea"/>
              </a:rPr>
              <a:t>complete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happiness</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Please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believe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that</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p>
          <a:p>
            <a:pPr>
              <a:defRPr/>
            </a:pPr>
            <a:r>
              <a:rPr lang="nl-NL" sz="2800" dirty="0">
                <a:solidFill>
                  <a:schemeClr val="bg1">
                    <a:lumMod val="95000"/>
                  </a:schemeClr>
                </a:solidFill>
                <a:effectLst>
                  <a:outerShdw blurRad="38100" dist="38100" dir="2700000" algn="tl">
                    <a:srgbClr val="C0C0C0"/>
                  </a:outerShdw>
                </a:effectLst>
                <a:latin typeface="Arial Black" pitchFamily="34" charset="0"/>
                <a:ea typeface="+mn-ea"/>
              </a:rPr>
              <a:t>But I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know</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I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shall</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never get over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this</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and</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p>
          <a:p>
            <a:pPr>
              <a:defRPr/>
            </a:pPr>
            <a:r>
              <a:rPr lang="nl-NL" sz="2800" dirty="0">
                <a:solidFill>
                  <a:schemeClr val="bg1">
                    <a:lumMod val="95000"/>
                  </a:schemeClr>
                </a:solidFill>
                <a:effectLst>
                  <a:outerShdw blurRad="38100" dist="38100" dir="2700000" algn="tl">
                    <a:srgbClr val="C0C0C0"/>
                  </a:outerShdw>
                </a:effectLst>
                <a:latin typeface="Arial Black" pitchFamily="34" charset="0"/>
                <a:ea typeface="+mn-ea"/>
              </a:rPr>
              <a:t>I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am</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wasting</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your</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life.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Nothing</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anyone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says</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p>
          <a:p>
            <a:pPr>
              <a:defRPr/>
            </a:pP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can</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persuade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me......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All</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I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wish</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to</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say is </a:t>
            </a:r>
          </a:p>
          <a:p>
            <a:pPr>
              <a:defRPr/>
            </a:pP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that</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until</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this</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disease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came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on me we </a:t>
            </a: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were</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a:t>
            </a:r>
          </a:p>
          <a:p>
            <a:pPr>
              <a:defRPr/>
            </a:pPr>
            <a:r>
              <a:rPr lang="nl-NL" sz="2800" dirty="0" err="1">
                <a:solidFill>
                  <a:schemeClr val="bg1">
                    <a:lumMod val="95000"/>
                  </a:schemeClr>
                </a:solidFill>
                <a:effectLst>
                  <a:outerShdw blurRad="38100" dist="38100" dir="2700000" algn="tl">
                    <a:srgbClr val="C0C0C0"/>
                  </a:outerShdw>
                </a:effectLst>
                <a:latin typeface="Arial Black" pitchFamily="34" charset="0"/>
                <a:ea typeface="+mn-ea"/>
              </a:rPr>
              <a:t>perfectly</a:t>
            </a:r>
            <a:r>
              <a:rPr lang="nl-NL" sz="2800" dirty="0">
                <a:solidFill>
                  <a:schemeClr val="bg1">
                    <a:lumMod val="95000"/>
                  </a:schemeClr>
                </a:solidFill>
                <a:effectLst>
                  <a:outerShdw blurRad="38100" dist="38100" dir="2700000" algn="tl">
                    <a:srgbClr val="C0C0C0"/>
                  </a:outerShdw>
                </a:effectLst>
                <a:latin typeface="Arial Black" pitchFamily="34" charset="0"/>
                <a:ea typeface="+mn-ea"/>
              </a:rPr>
              <a:t> happy....</a:t>
            </a:r>
            <a:endParaRPr lang="en-GB" sz="2800" dirty="0">
              <a:solidFill>
                <a:schemeClr val="bg1">
                  <a:lumMod val="95000"/>
                </a:schemeClr>
              </a:solidFill>
              <a:effectLst>
                <a:outerShdw blurRad="38100" dist="38100" dir="2700000" algn="tl">
                  <a:srgbClr val="C0C0C0"/>
                </a:outerShdw>
              </a:effectLst>
              <a:latin typeface="Arial Black" pitchFamily="34" charset="0"/>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quotesfrenzy.com/wp-content/uploads/2013/12/suicidal-kill-wish-depression-Quo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31640"/>
            <a:ext cx="4106540" cy="44016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85800" y="188640"/>
            <a:ext cx="7772400" cy="1143000"/>
          </a:xfrm>
        </p:spPr>
        <p:txBody>
          <a:bodyPr/>
          <a:lstStyle/>
          <a:p>
            <a:r>
              <a:rPr lang="nl-NL" dirty="0" err="1" smtClean="0"/>
              <a:t>Depression</a:t>
            </a:r>
            <a:r>
              <a:rPr lang="nl-NL" dirty="0" smtClean="0"/>
              <a:t> </a:t>
            </a:r>
            <a:r>
              <a:rPr lang="nl-NL" dirty="0" err="1" smtClean="0"/>
              <a:t>and</a:t>
            </a:r>
            <a:r>
              <a:rPr lang="nl-NL" dirty="0" smtClean="0"/>
              <a:t> </a:t>
            </a:r>
            <a:r>
              <a:rPr lang="nl-NL" dirty="0" err="1" smtClean="0"/>
              <a:t>suicide</a:t>
            </a:r>
            <a:endParaRPr lang="nl-NL" dirty="0"/>
          </a:p>
        </p:txBody>
      </p:sp>
      <p:sp>
        <p:nvSpPr>
          <p:cNvPr id="4" name="Tijdelijke aanduiding voor inhoud 3"/>
          <p:cNvSpPr>
            <a:spLocks noGrp="1"/>
          </p:cNvSpPr>
          <p:nvPr>
            <p:ph sz="half" idx="1"/>
          </p:nvPr>
        </p:nvSpPr>
        <p:spPr>
          <a:xfrm>
            <a:off x="685800" y="1331640"/>
            <a:ext cx="4318248" cy="4764360"/>
          </a:xfrm>
        </p:spPr>
        <p:txBody>
          <a:bodyPr/>
          <a:lstStyle/>
          <a:p>
            <a:pPr marL="0" indent="0">
              <a:buNone/>
            </a:pPr>
            <a:r>
              <a:rPr lang="nl-NL" dirty="0" err="1" smtClean="0">
                <a:solidFill>
                  <a:srgbClr val="0000CC"/>
                </a:solidFill>
              </a:rPr>
              <a:t>Incidence</a:t>
            </a:r>
            <a:r>
              <a:rPr lang="nl-NL" dirty="0" smtClean="0">
                <a:solidFill>
                  <a:srgbClr val="0000CC"/>
                </a:solidFill>
              </a:rPr>
              <a:t> risk ratio: 12-20</a:t>
            </a:r>
          </a:p>
          <a:p>
            <a:pPr marL="0" indent="0">
              <a:buNone/>
            </a:pPr>
            <a:r>
              <a:rPr lang="en-US" sz="1800" dirty="0"/>
              <a:t>Harris, E.C., &amp; Barraclough, B. (1997). Suicide as an outcome for mental disorders: A meta-analysis. </a:t>
            </a:r>
            <a:r>
              <a:rPr lang="en-US" sz="1800" i="1" dirty="0"/>
              <a:t>The British Journal of Psychiatry, 170</a:t>
            </a:r>
            <a:r>
              <a:rPr lang="en-US" sz="1800" dirty="0"/>
              <a:t>, 205-228.</a:t>
            </a:r>
            <a:endParaRPr lang="nl-NL" sz="1800" dirty="0"/>
          </a:p>
          <a:p>
            <a:pPr marL="0" indent="0">
              <a:buNone/>
            </a:pPr>
            <a:endParaRPr lang="nl-NL" dirty="0"/>
          </a:p>
          <a:p>
            <a:pPr marL="0" indent="0">
              <a:buNone/>
            </a:pPr>
            <a:r>
              <a:rPr lang="nl-NL" dirty="0" err="1" smtClean="0">
                <a:solidFill>
                  <a:schemeClr val="accent2"/>
                </a:solidFill>
              </a:rPr>
              <a:t>Population</a:t>
            </a:r>
            <a:r>
              <a:rPr lang="nl-NL" dirty="0" smtClean="0">
                <a:solidFill>
                  <a:schemeClr val="accent2"/>
                </a:solidFill>
              </a:rPr>
              <a:t> </a:t>
            </a:r>
            <a:r>
              <a:rPr lang="nl-NL" dirty="0" err="1" smtClean="0">
                <a:solidFill>
                  <a:schemeClr val="accent2"/>
                </a:solidFill>
              </a:rPr>
              <a:t>attributive</a:t>
            </a:r>
            <a:r>
              <a:rPr lang="nl-NL" dirty="0" smtClean="0">
                <a:solidFill>
                  <a:schemeClr val="accent2"/>
                </a:solidFill>
              </a:rPr>
              <a:t> risk: 30-60%</a:t>
            </a:r>
            <a:r>
              <a:rPr lang="nl-NL" dirty="0" smtClean="0"/>
              <a:t> </a:t>
            </a:r>
          </a:p>
          <a:p>
            <a:pPr marL="0" indent="0">
              <a:buNone/>
            </a:pPr>
            <a:r>
              <a:rPr lang="nl-NL" sz="1800" dirty="0" err="1" smtClean="0"/>
              <a:t>Cavanagh</a:t>
            </a:r>
            <a:r>
              <a:rPr lang="nl-NL" sz="1800" dirty="0"/>
              <a:t>, J.T.O., </a:t>
            </a:r>
            <a:r>
              <a:rPr lang="nl-NL" sz="1800" dirty="0" err="1"/>
              <a:t>Carson</a:t>
            </a:r>
            <a:r>
              <a:rPr lang="nl-NL" sz="1800" dirty="0"/>
              <a:t>, A.J., </a:t>
            </a:r>
            <a:r>
              <a:rPr lang="nl-NL" sz="1800" dirty="0" err="1"/>
              <a:t>Sharpe</a:t>
            </a:r>
            <a:r>
              <a:rPr lang="nl-NL" sz="1800" dirty="0"/>
              <a:t>, M., &amp; </a:t>
            </a:r>
            <a:r>
              <a:rPr lang="nl-NL" sz="1800" dirty="0" err="1"/>
              <a:t>Lawrie</a:t>
            </a:r>
            <a:r>
              <a:rPr lang="nl-NL" sz="1800" dirty="0"/>
              <a:t>, S.M. (2003). </a:t>
            </a:r>
            <a:r>
              <a:rPr lang="nl-NL" sz="1800" dirty="0" err="1" smtClean="0"/>
              <a:t>Psychological</a:t>
            </a:r>
            <a:r>
              <a:rPr lang="nl-NL" sz="1800" dirty="0" smtClean="0"/>
              <a:t> </a:t>
            </a:r>
            <a:r>
              <a:rPr lang="en-US" sz="1800" dirty="0" smtClean="0"/>
              <a:t>autopsy </a:t>
            </a:r>
            <a:r>
              <a:rPr lang="en-US" sz="1800" dirty="0"/>
              <a:t>studies of suicide: A systematic review. </a:t>
            </a:r>
            <a:r>
              <a:rPr lang="en-US" sz="1800" i="1" dirty="0"/>
              <a:t>Psychological Medicine, </a:t>
            </a:r>
            <a:r>
              <a:rPr lang="en-US" sz="1800" i="1" dirty="0" smtClean="0"/>
              <a:t>33</a:t>
            </a:r>
            <a:r>
              <a:rPr lang="en-US" sz="1800" dirty="0" smtClean="0"/>
              <a:t>, </a:t>
            </a:r>
            <a:r>
              <a:rPr lang="nl-NL" sz="1800" dirty="0" smtClean="0"/>
              <a:t>395-405</a:t>
            </a:r>
            <a:r>
              <a:rPr lang="nl-NL" sz="1800" dirty="0"/>
              <a:t>.</a:t>
            </a:r>
          </a:p>
        </p:txBody>
      </p:sp>
    </p:spTree>
    <p:extLst>
      <p:ext uri="{BB962C8B-B14F-4D97-AF65-F5344CB8AC3E}">
        <p14:creationId xmlns:p14="http://schemas.microsoft.com/office/powerpoint/2010/main" val="83570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85800" y="980728"/>
            <a:ext cx="3810000" cy="5115272"/>
          </a:xfrm>
        </p:spPr>
        <p:txBody>
          <a:bodyPr/>
          <a:lstStyle/>
          <a:p>
            <a:r>
              <a:rPr lang="nl-NL" dirty="0" err="1" smtClean="0"/>
              <a:t>Sadness</a:t>
            </a:r>
            <a:endParaRPr lang="nl-NL" dirty="0" smtClean="0"/>
          </a:p>
          <a:p>
            <a:r>
              <a:rPr lang="nl-NL" dirty="0" smtClean="0"/>
              <a:t>Grief</a:t>
            </a:r>
          </a:p>
          <a:p>
            <a:r>
              <a:rPr lang="nl-NL" dirty="0" err="1" smtClean="0"/>
              <a:t>Clinical</a:t>
            </a:r>
            <a:r>
              <a:rPr lang="nl-NL" dirty="0" smtClean="0"/>
              <a:t> </a:t>
            </a:r>
            <a:r>
              <a:rPr lang="nl-NL" dirty="0" err="1" smtClean="0"/>
              <a:t>Depression</a:t>
            </a:r>
            <a:endParaRPr lang="nl-NL" dirty="0" smtClean="0"/>
          </a:p>
          <a:p>
            <a:endParaRPr lang="nl-NL" dirty="0" smtClean="0"/>
          </a:p>
          <a:p>
            <a:endParaRPr lang="nl-NL" dirty="0"/>
          </a:p>
        </p:txBody>
      </p:sp>
      <p:pic>
        <p:nvPicPr>
          <p:cNvPr id="39938" name="Picture 2" descr="http://t3.gstatic.com/images?q=tbn:ANd9GcQGOrAYsVGGuijT9iQm3K-mEEVRQeyScFdtA2GIFkGTA-t1nI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06624"/>
            <a:ext cx="3528392" cy="535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737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elaespada.com/resources/367/440_Low_Stool_leat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724" y="3140968"/>
            <a:ext cx="5074476" cy="33770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85800" y="44624"/>
            <a:ext cx="7772400" cy="1143000"/>
          </a:xfrm>
        </p:spPr>
        <p:txBody>
          <a:bodyPr/>
          <a:lstStyle/>
          <a:p>
            <a:r>
              <a:rPr lang="nl-NL" dirty="0" smtClean="0"/>
              <a:t>Treatment of </a:t>
            </a:r>
            <a:r>
              <a:rPr lang="nl-NL" dirty="0" err="1" smtClean="0"/>
              <a:t>depression</a:t>
            </a:r>
            <a:endParaRPr lang="nl-NL" dirty="0"/>
          </a:p>
        </p:txBody>
      </p:sp>
      <p:sp>
        <p:nvSpPr>
          <p:cNvPr id="3" name="Tijdelijke aanduiding voor inhoud 2"/>
          <p:cNvSpPr>
            <a:spLocks noGrp="1"/>
          </p:cNvSpPr>
          <p:nvPr>
            <p:ph sz="half" idx="1"/>
          </p:nvPr>
        </p:nvSpPr>
        <p:spPr>
          <a:xfrm>
            <a:off x="685800" y="1187624"/>
            <a:ext cx="3094112" cy="4908376"/>
          </a:xfrm>
        </p:spPr>
        <p:txBody>
          <a:bodyPr/>
          <a:lstStyle/>
          <a:p>
            <a:r>
              <a:rPr lang="nl-NL" dirty="0" err="1" smtClean="0">
                <a:solidFill>
                  <a:schemeClr val="accent2"/>
                </a:solidFill>
              </a:rPr>
              <a:t>Biological</a:t>
            </a:r>
            <a:endParaRPr lang="nl-NL" dirty="0" smtClean="0">
              <a:solidFill>
                <a:schemeClr val="accent2"/>
              </a:solidFill>
            </a:endParaRPr>
          </a:p>
          <a:p>
            <a:pPr marL="0" indent="0">
              <a:buNone/>
            </a:pPr>
            <a:endParaRPr lang="nl-NL" dirty="0" smtClean="0"/>
          </a:p>
          <a:p>
            <a:r>
              <a:rPr lang="nl-NL" dirty="0" err="1" smtClean="0">
                <a:solidFill>
                  <a:srgbClr val="006600"/>
                </a:solidFill>
              </a:rPr>
              <a:t>Psychotherapy</a:t>
            </a:r>
            <a:endParaRPr lang="nl-NL" dirty="0" smtClean="0">
              <a:solidFill>
                <a:srgbClr val="006600"/>
              </a:solidFill>
            </a:endParaRPr>
          </a:p>
          <a:p>
            <a:pPr marL="0" indent="0">
              <a:buNone/>
            </a:pPr>
            <a:endParaRPr lang="nl-NL" dirty="0" smtClean="0"/>
          </a:p>
          <a:p>
            <a:r>
              <a:rPr lang="nl-NL" dirty="0" smtClean="0">
                <a:solidFill>
                  <a:srgbClr val="FF0000"/>
                </a:solidFill>
              </a:rPr>
              <a:t>Daily </a:t>
            </a:r>
            <a:r>
              <a:rPr lang="nl-NL" dirty="0" err="1" smtClean="0">
                <a:solidFill>
                  <a:srgbClr val="FF0000"/>
                </a:solidFill>
              </a:rPr>
              <a:t>activities</a:t>
            </a:r>
            <a:endParaRPr lang="nl-NL" dirty="0" smtClean="0">
              <a:solidFill>
                <a:srgbClr val="FF0000"/>
              </a:solidFill>
            </a:endParaRPr>
          </a:p>
          <a:p>
            <a:endParaRPr lang="nl-NL" dirty="0" smtClean="0"/>
          </a:p>
          <a:p>
            <a:endParaRPr lang="nl-NL" dirty="0"/>
          </a:p>
        </p:txBody>
      </p:sp>
      <p:sp>
        <p:nvSpPr>
          <p:cNvPr id="4" name="Tijdelijke aanduiding voor inhoud 3"/>
          <p:cNvSpPr>
            <a:spLocks noGrp="1"/>
          </p:cNvSpPr>
          <p:nvPr>
            <p:ph sz="half" idx="2"/>
          </p:nvPr>
        </p:nvSpPr>
        <p:spPr>
          <a:xfrm>
            <a:off x="3347864" y="1187624"/>
            <a:ext cx="5976664" cy="4908376"/>
          </a:xfrm>
        </p:spPr>
        <p:txBody>
          <a:bodyPr/>
          <a:lstStyle/>
          <a:p>
            <a:pPr>
              <a:buFont typeface="Times New Roman" panose="02020603050405020304" pitchFamily="18" charset="0"/>
              <a:buChar char="–"/>
            </a:pPr>
            <a:r>
              <a:rPr lang="nl-NL" dirty="0" err="1" smtClean="0">
                <a:solidFill>
                  <a:schemeClr val="accent2"/>
                </a:solidFill>
              </a:rPr>
              <a:t>Medication</a:t>
            </a:r>
            <a:endParaRPr lang="nl-NL" dirty="0" smtClean="0">
              <a:solidFill>
                <a:schemeClr val="accent2"/>
              </a:solidFill>
            </a:endParaRPr>
          </a:p>
          <a:p>
            <a:pPr>
              <a:buFont typeface="Times New Roman" panose="02020603050405020304" pitchFamily="18" charset="0"/>
              <a:buChar char="–"/>
            </a:pPr>
            <a:r>
              <a:rPr lang="nl-NL" dirty="0" err="1" smtClean="0">
                <a:solidFill>
                  <a:schemeClr val="accent2"/>
                </a:solidFill>
              </a:rPr>
              <a:t>Electroconvulsive</a:t>
            </a:r>
            <a:r>
              <a:rPr lang="nl-NL" dirty="0" smtClean="0">
                <a:solidFill>
                  <a:schemeClr val="accent2"/>
                </a:solidFill>
              </a:rPr>
              <a:t> </a:t>
            </a:r>
            <a:r>
              <a:rPr lang="nl-NL" dirty="0" err="1" smtClean="0">
                <a:solidFill>
                  <a:schemeClr val="accent2"/>
                </a:solidFill>
              </a:rPr>
              <a:t>therapy</a:t>
            </a:r>
            <a:endParaRPr lang="nl-NL" dirty="0" smtClean="0"/>
          </a:p>
          <a:p>
            <a:pPr>
              <a:buFont typeface="Times New Roman" panose="02020603050405020304" pitchFamily="18" charset="0"/>
              <a:buChar char="–"/>
            </a:pPr>
            <a:r>
              <a:rPr lang="nl-NL" dirty="0" err="1" smtClean="0">
                <a:solidFill>
                  <a:srgbClr val="006600"/>
                </a:solidFill>
              </a:rPr>
              <a:t>Cognitive</a:t>
            </a:r>
            <a:r>
              <a:rPr lang="nl-NL" dirty="0" smtClean="0">
                <a:solidFill>
                  <a:srgbClr val="006600"/>
                </a:solidFill>
              </a:rPr>
              <a:t> </a:t>
            </a:r>
            <a:r>
              <a:rPr lang="nl-NL" dirty="0" err="1" smtClean="0">
                <a:solidFill>
                  <a:srgbClr val="006600"/>
                </a:solidFill>
              </a:rPr>
              <a:t>behavioral</a:t>
            </a:r>
            <a:r>
              <a:rPr lang="nl-NL" dirty="0" smtClean="0">
                <a:solidFill>
                  <a:srgbClr val="006600"/>
                </a:solidFill>
              </a:rPr>
              <a:t> </a:t>
            </a:r>
            <a:r>
              <a:rPr lang="nl-NL" dirty="0" err="1" smtClean="0">
                <a:solidFill>
                  <a:srgbClr val="006600"/>
                </a:solidFill>
              </a:rPr>
              <a:t>therapy</a:t>
            </a:r>
            <a:r>
              <a:rPr lang="nl-NL" dirty="0" smtClean="0">
                <a:solidFill>
                  <a:srgbClr val="006600"/>
                </a:solidFill>
              </a:rPr>
              <a:t> (CBT)</a:t>
            </a:r>
          </a:p>
          <a:p>
            <a:pPr>
              <a:buFont typeface="Times New Roman" panose="02020603050405020304" pitchFamily="18" charset="0"/>
              <a:buChar char="–"/>
            </a:pPr>
            <a:r>
              <a:rPr lang="nl-NL" dirty="0" err="1" smtClean="0">
                <a:solidFill>
                  <a:srgbClr val="006600"/>
                </a:solidFill>
              </a:rPr>
              <a:t>Mindfulness</a:t>
            </a:r>
            <a:endParaRPr lang="nl-NL" dirty="0">
              <a:solidFill>
                <a:srgbClr val="006600"/>
              </a:solidFill>
            </a:endParaRPr>
          </a:p>
        </p:txBody>
      </p:sp>
    </p:spTree>
    <p:extLst>
      <p:ext uri="{BB962C8B-B14F-4D97-AF65-F5344CB8AC3E}">
        <p14:creationId xmlns:p14="http://schemas.microsoft.com/office/powerpoint/2010/main" val="2835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nl-NL" altLang="en-US" b="1" dirty="0" err="1" smtClean="0">
                <a:solidFill>
                  <a:schemeClr val="bg1"/>
                </a:solidFill>
              </a:rPr>
              <a:t>Sherwin</a:t>
            </a:r>
            <a:r>
              <a:rPr lang="nl-NL" altLang="en-US" b="1" dirty="0" smtClean="0">
                <a:solidFill>
                  <a:schemeClr val="bg1"/>
                </a:solidFill>
              </a:rPr>
              <a:t> Nuland </a:t>
            </a:r>
            <a:r>
              <a:rPr lang="nl-NL" altLang="en-US" b="1" dirty="0" err="1" smtClean="0">
                <a:solidFill>
                  <a:schemeClr val="bg1"/>
                </a:solidFill>
              </a:rPr>
              <a:t>about</a:t>
            </a:r>
            <a:r>
              <a:rPr lang="nl-NL" altLang="en-US" b="1" dirty="0" smtClean="0">
                <a:solidFill>
                  <a:schemeClr val="bg1"/>
                </a:solidFill>
              </a:rPr>
              <a:t> ECT</a:t>
            </a:r>
          </a:p>
        </p:txBody>
      </p:sp>
      <p:sp>
        <p:nvSpPr>
          <p:cNvPr id="24579" name="TextBox 1"/>
          <p:cNvSpPr txBox="1">
            <a:spLocks noChangeArrowheads="1"/>
          </p:cNvSpPr>
          <p:nvPr/>
        </p:nvSpPr>
        <p:spPr bwMode="auto">
          <a:xfrm>
            <a:off x="1079500" y="5661248"/>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NL" dirty="0">
                <a:hlinkClick r:id="rId2"/>
              </a:rPr>
              <a:t>https://www.youtube.com/watch?v=oEZrAGdZ1i8</a:t>
            </a:r>
            <a:endParaRPr lang="en-GB" altLang="nl-NL" dirty="0"/>
          </a:p>
        </p:txBody>
      </p:sp>
      <p:pic>
        <p:nvPicPr>
          <p:cNvPr id="15362" name="Picture 2" descr="http://cell2soul.typepad.com/.a/6a00d83452a3b369e2017742d66ca1970d-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732" y="1897722"/>
            <a:ext cx="4824536" cy="3618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228600"/>
            <a:ext cx="41989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5029200" y="609600"/>
            <a:ext cx="37242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dirty="0">
                <a:latin typeface="Arial Black" panose="020B0A04020102020204" pitchFamily="34" charset="0"/>
              </a:rPr>
              <a:t>“</a:t>
            </a:r>
            <a:r>
              <a:rPr lang="en-GB" altLang="ja-JP" sz="2400" dirty="0">
                <a:latin typeface="Arial Black" panose="020B0A04020102020204" pitchFamily="34" charset="0"/>
              </a:rPr>
              <a:t>I don't like to stand by the side of a ship and look down into the water. A second's action would end everything.</a:t>
            </a:r>
            <a:r>
              <a:rPr lang="nl-NL" altLang="nl-NL" sz="2400" dirty="0">
                <a:latin typeface="Arial Black" panose="020B0A04020102020204" pitchFamily="34" charset="0"/>
              </a:rPr>
              <a:t>”</a:t>
            </a:r>
            <a:endParaRPr lang="en-GB" altLang="ja-JP" sz="2400" dirty="0">
              <a:latin typeface="Arial Black" panose="020B0A04020102020204" pitchFamily="34" charset="0"/>
            </a:endParaRPr>
          </a:p>
          <a:p>
            <a:pPr>
              <a:spcBef>
                <a:spcPct val="0"/>
              </a:spcBef>
              <a:buFontTx/>
              <a:buNone/>
            </a:pPr>
            <a:endParaRPr lang="en-GB" altLang="en-US" sz="2400" dirty="0">
              <a:latin typeface="Arial Black" panose="020B0A04020102020204" pitchFamily="34" charset="0"/>
            </a:endParaRPr>
          </a:p>
        </p:txBody>
      </p:sp>
      <p:sp>
        <p:nvSpPr>
          <p:cNvPr id="10244" name="Text Box 4"/>
          <p:cNvSpPr txBox="1">
            <a:spLocks noChangeArrowheads="1"/>
          </p:cNvSpPr>
          <p:nvPr/>
        </p:nvSpPr>
        <p:spPr bwMode="auto">
          <a:xfrm>
            <a:off x="5105400" y="35052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sz="2400">
                <a:latin typeface="Arial Black" panose="020B0A04020102020204" pitchFamily="34" charset="0"/>
              </a:rPr>
              <a:t>Winston Churchill</a:t>
            </a:r>
            <a:endParaRPr lang="en-GB" altLang="en-US" sz="240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228600"/>
            <a:ext cx="41989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5029200" y="609600"/>
            <a:ext cx="37242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a:latin typeface="Arial Black" panose="020B0A04020102020204" pitchFamily="34" charset="0"/>
              </a:rPr>
              <a:t>“</a:t>
            </a:r>
            <a:r>
              <a:rPr lang="en-GB" altLang="ja-JP" sz="2400">
                <a:latin typeface="Arial Black" panose="020B0A04020102020204" pitchFamily="34" charset="0"/>
              </a:rPr>
              <a:t>I don't like to stand by the side of a ship and look down into the water. A second's action would end everything.</a:t>
            </a:r>
            <a:r>
              <a:rPr lang="nl-NL" altLang="nl-NL" sz="2400">
                <a:latin typeface="Arial Black" panose="020B0A04020102020204" pitchFamily="34" charset="0"/>
              </a:rPr>
              <a:t>”</a:t>
            </a:r>
            <a:endParaRPr lang="en-GB" altLang="ja-JP" sz="2400">
              <a:latin typeface="Arial Black" panose="020B0A04020102020204" pitchFamily="34" charset="0"/>
            </a:endParaRPr>
          </a:p>
          <a:p>
            <a:pPr>
              <a:spcBef>
                <a:spcPct val="0"/>
              </a:spcBef>
              <a:buFontTx/>
              <a:buNone/>
            </a:pPr>
            <a:endParaRPr lang="en-GB" altLang="en-US" sz="2400">
              <a:latin typeface="Arial Black" panose="020B0A04020102020204" pitchFamily="34" charset="0"/>
            </a:endParaRPr>
          </a:p>
        </p:txBody>
      </p:sp>
      <p:sp>
        <p:nvSpPr>
          <p:cNvPr id="11268" name="Text Box 4"/>
          <p:cNvSpPr txBox="1">
            <a:spLocks noChangeArrowheads="1"/>
          </p:cNvSpPr>
          <p:nvPr/>
        </p:nvSpPr>
        <p:spPr bwMode="auto">
          <a:xfrm>
            <a:off x="5105400" y="35052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sz="2400">
                <a:latin typeface="Arial Black" panose="020B0A04020102020204" pitchFamily="34" charset="0"/>
              </a:rPr>
              <a:t>Winston Churchill</a:t>
            </a:r>
            <a:endParaRPr lang="en-GB" altLang="en-US" sz="2400">
              <a:latin typeface="Arial Black" panose="020B0A04020102020204" pitchFamily="34" charset="0"/>
            </a:endParaRPr>
          </a:p>
        </p:txBody>
      </p:sp>
      <p:pic>
        <p:nvPicPr>
          <p:cNvPr id="11269" name="Picture 5" descr="Black Dog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0"/>
            <a:ext cx="30178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p:cNvPr>
          <p:cNvPicPr>
            <a:picLocks noChangeAspect="1"/>
          </p:cNvPicPr>
          <p:nvPr/>
        </p:nvPicPr>
        <p:blipFill>
          <a:blip r:embed="rId3"/>
          <a:stretch>
            <a:fillRect/>
          </a:stretch>
        </p:blipFill>
        <p:spPr>
          <a:xfrm>
            <a:off x="-67047" y="908720"/>
            <a:ext cx="9211047" cy="4824536"/>
          </a:xfrm>
          <a:prstGeom prst="rect">
            <a:avLst/>
          </a:prstGeom>
        </p:spPr>
      </p:pic>
      <p:sp>
        <p:nvSpPr>
          <p:cNvPr id="3" name="Tekstvak 2"/>
          <p:cNvSpPr txBox="1"/>
          <p:nvPr/>
        </p:nvSpPr>
        <p:spPr>
          <a:xfrm>
            <a:off x="539552" y="5949280"/>
            <a:ext cx="7704856" cy="461665"/>
          </a:xfrm>
          <a:prstGeom prst="rect">
            <a:avLst/>
          </a:prstGeom>
          <a:noFill/>
        </p:spPr>
        <p:txBody>
          <a:bodyPr wrap="square" rtlCol="0">
            <a:spAutoFit/>
          </a:bodyPr>
          <a:lstStyle/>
          <a:p>
            <a:r>
              <a:rPr lang="nl-NL"/>
              <a:t>http://www.blackdoginstitute.org.au/aboutus/overview.cfm</a:t>
            </a:r>
          </a:p>
        </p:txBody>
      </p:sp>
    </p:spTree>
    <p:extLst>
      <p:ext uri="{BB962C8B-B14F-4D97-AF65-F5344CB8AC3E}">
        <p14:creationId xmlns:p14="http://schemas.microsoft.com/office/powerpoint/2010/main" val="287565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err="1" smtClean="0"/>
              <a:t>Bipolar</a:t>
            </a:r>
            <a:r>
              <a:rPr lang="nl-NL" dirty="0" smtClean="0"/>
              <a:t> disorder</a:t>
            </a:r>
            <a:endParaRPr lang="nl-NL" dirty="0"/>
          </a:p>
        </p:txBody>
      </p:sp>
      <p:pic>
        <p:nvPicPr>
          <p:cNvPr id="56322" name="Picture 2" descr="http://www.clevelandclinicmeded.com/medicalpubs/diseasemanagement/psychiatry-psychology/bipolar-disorder/images/bipolar-disorder-fig3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66675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25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laugh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0"/>
            <a:ext cx="98377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p:txBody>
          <a:bodyPr/>
          <a:lstStyle/>
          <a:p>
            <a:pPr eaLnBrk="1" hangingPunct="1">
              <a:defRPr/>
            </a:pPr>
            <a:r>
              <a:rPr lang="en-US" altLang="en-US" b="1" dirty="0" smtClean="0">
                <a:solidFill>
                  <a:schemeClr val="bg1"/>
                </a:solidFill>
                <a:effectLst>
                  <a:outerShdw blurRad="38100" dist="38100" dir="2700000" algn="tl">
                    <a:srgbClr val="C0C0C0"/>
                  </a:outerShdw>
                </a:effectLst>
              </a:rPr>
              <a:t>Symptoms of manic episode</a:t>
            </a:r>
          </a:p>
        </p:txBody>
      </p:sp>
      <p:sp>
        <p:nvSpPr>
          <p:cNvPr id="27651" name="Rectangle 3"/>
          <p:cNvSpPr>
            <a:spLocks noGrp="1" noChangeArrowheads="1"/>
          </p:cNvSpPr>
          <p:nvPr>
            <p:ph type="body" idx="1"/>
          </p:nvPr>
        </p:nvSpPr>
        <p:spPr>
          <a:xfrm>
            <a:off x="694184" y="2204864"/>
            <a:ext cx="7383463" cy="3159224"/>
          </a:xfrm>
          <a:solidFill>
            <a:schemeClr val="accent6">
              <a:lumMod val="20000"/>
              <a:lumOff val="80000"/>
              <a:alpha val="39000"/>
            </a:schemeClr>
          </a:solidFill>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ea typeface="+mn-ea"/>
              </a:rPr>
              <a:t>Elated mood, euphoria</a:t>
            </a:r>
          </a:p>
          <a:p>
            <a:pPr eaLnBrk="1" hangingPunct="1">
              <a:defRPr/>
            </a:pPr>
            <a:r>
              <a:rPr lang="en-US" b="1" dirty="0" smtClean="0">
                <a:solidFill>
                  <a:schemeClr val="bg1"/>
                </a:solidFill>
                <a:effectLst>
                  <a:outerShdw blurRad="38100" dist="38100" dir="2700000" algn="tl">
                    <a:srgbClr val="000000">
                      <a:alpha val="43137"/>
                    </a:srgbClr>
                  </a:outerShdw>
                </a:effectLst>
                <a:ea typeface="+mn-ea"/>
              </a:rPr>
              <a:t>Irritability</a:t>
            </a:r>
          </a:p>
          <a:p>
            <a:pPr eaLnBrk="1" hangingPunct="1">
              <a:defRPr/>
            </a:pPr>
            <a:r>
              <a:rPr lang="en-US" b="1" dirty="0" smtClean="0">
                <a:solidFill>
                  <a:schemeClr val="bg1"/>
                </a:solidFill>
                <a:effectLst>
                  <a:outerShdw blurRad="38100" dist="38100" dir="2700000" algn="tl">
                    <a:srgbClr val="000000">
                      <a:alpha val="43137"/>
                    </a:srgbClr>
                  </a:outerShdw>
                </a:effectLst>
                <a:ea typeface="+mn-ea"/>
              </a:rPr>
              <a:t>High energy level</a:t>
            </a:r>
          </a:p>
          <a:p>
            <a:pPr eaLnBrk="1" hangingPunct="1">
              <a:defRPr/>
            </a:pPr>
            <a:r>
              <a:rPr lang="en-US" b="1" dirty="0" smtClean="0">
                <a:solidFill>
                  <a:schemeClr val="bg1"/>
                </a:solidFill>
                <a:effectLst>
                  <a:outerShdw blurRad="38100" dist="38100" dir="2700000" algn="tl">
                    <a:srgbClr val="000000">
                      <a:alpha val="43137"/>
                    </a:srgbClr>
                  </a:outerShdw>
                </a:effectLst>
                <a:ea typeface="+mn-ea"/>
              </a:rPr>
              <a:t>Irresponsible </a:t>
            </a:r>
            <a:r>
              <a:rPr lang="en-US" b="1" dirty="0" err="1" smtClean="0">
                <a:solidFill>
                  <a:schemeClr val="bg1"/>
                </a:solidFill>
                <a:effectLst>
                  <a:outerShdw blurRad="38100" dist="38100" dir="2700000" algn="tl">
                    <a:srgbClr val="000000">
                      <a:alpha val="43137"/>
                    </a:srgbClr>
                  </a:outerShdw>
                </a:effectLst>
                <a:ea typeface="+mn-ea"/>
              </a:rPr>
              <a:t>behaviour</a:t>
            </a:r>
            <a:endParaRPr lang="en-US" b="1" dirty="0" smtClean="0">
              <a:solidFill>
                <a:schemeClr val="bg1"/>
              </a:solidFill>
              <a:effectLst>
                <a:outerShdw blurRad="38100" dist="38100" dir="2700000" algn="tl">
                  <a:srgbClr val="000000">
                    <a:alpha val="43137"/>
                  </a:srgbClr>
                </a:outerShdw>
              </a:effectLst>
              <a:ea typeface="+mn-ea"/>
            </a:endParaRPr>
          </a:p>
          <a:p>
            <a:pPr eaLnBrk="1" hangingPunct="1">
              <a:defRPr/>
            </a:pPr>
            <a:r>
              <a:rPr lang="en-US" b="1" dirty="0" smtClean="0">
                <a:solidFill>
                  <a:schemeClr val="bg1"/>
                </a:solidFill>
                <a:effectLst>
                  <a:outerShdw blurRad="38100" dist="38100" dir="2700000" algn="tl">
                    <a:srgbClr val="000000">
                      <a:alpha val="43137"/>
                    </a:srgbClr>
                  </a:outerShdw>
                </a:effectLst>
                <a:ea typeface="+mn-ea"/>
              </a:rPr>
              <a:t>Life threatening </a:t>
            </a:r>
            <a:r>
              <a:rPr lang="en-US" b="1" dirty="0" err="1" smtClean="0">
                <a:solidFill>
                  <a:schemeClr val="bg1"/>
                </a:solidFill>
                <a:effectLst>
                  <a:outerShdw blurRad="38100" dist="38100" dir="2700000" algn="tl">
                    <a:srgbClr val="000000">
                      <a:alpha val="43137"/>
                    </a:srgbClr>
                  </a:outerShdw>
                </a:effectLst>
                <a:ea typeface="+mn-ea"/>
              </a:rPr>
              <a:t>behaviour</a:t>
            </a:r>
            <a:endParaRPr lang="en-US" b="1" dirty="0" smtClean="0">
              <a:solidFill>
                <a:schemeClr val="bg1"/>
              </a:solidFill>
              <a:effectLst>
                <a:outerShdw blurRad="38100" dist="38100" dir="2700000" algn="tl">
                  <a:srgbClr val="000000">
                    <a:alpha val="43137"/>
                  </a:srgbClr>
                </a:outerShdw>
              </a:effectLst>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randombar(horizontal)">
                                      <p:cBhvr>
                                        <p:cTn id="7" dur="500"/>
                                        <p:tgtEl>
                                          <p:spTgt spid="27650"/>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strips(downLeft)">
                                      <p:cBhvr>
                                        <p:cTn id="11" dur="500"/>
                                        <p:tgtEl>
                                          <p:spTgt spid="27651">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strips(downLeft)">
                                      <p:cBhvr>
                                        <p:cTn id="15" dur="500"/>
                                        <p:tgtEl>
                                          <p:spTgt spid="27651">
                                            <p:txEl>
                                              <p:pRg st="1" end="1"/>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strips(downLeft)">
                                      <p:cBhvr>
                                        <p:cTn id="19" dur="500"/>
                                        <p:tgtEl>
                                          <p:spTgt spid="27651">
                                            <p:txEl>
                                              <p:pRg st="2" end="2"/>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Effect transition="in" filter="strips(downLeft)">
                                      <p:cBhvr>
                                        <p:cTn id="23" dur="500"/>
                                        <p:tgtEl>
                                          <p:spTgt spid="27651">
                                            <p:txEl>
                                              <p:pRg st="3" end="3"/>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strips(downLeft)">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nl-NL" altLang="en-US" b="1" smtClean="0">
                <a:solidFill>
                  <a:schemeClr val="bg1"/>
                </a:solidFill>
              </a:rPr>
              <a:t>Manic-depressive illness</a:t>
            </a:r>
          </a:p>
        </p:txBody>
      </p:sp>
      <p:sp>
        <p:nvSpPr>
          <p:cNvPr id="27651" name="Content Placeholder 1"/>
          <p:cNvSpPr>
            <a:spLocks noGrp="1"/>
          </p:cNvSpPr>
          <p:nvPr>
            <p:ph idx="1"/>
          </p:nvPr>
        </p:nvSpPr>
        <p:spPr>
          <a:xfrm>
            <a:off x="611561" y="5949280"/>
            <a:ext cx="7846640" cy="655712"/>
          </a:xfrm>
        </p:spPr>
        <p:txBody>
          <a:bodyPr/>
          <a:lstStyle/>
          <a:p>
            <a:pPr marL="0" indent="0">
              <a:buNone/>
            </a:pPr>
            <a:r>
              <a:rPr lang="en-GB" altLang="nl-NL" sz="2800" dirty="0" smtClean="0">
                <a:hlinkClick r:id="rId2"/>
              </a:rPr>
              <a:t>https://www.youtube.com/watch?v=AxE6XMjuh_w</a:t>
            </a:r>
            <a:endParaRPr lang="en-GB" altLang="nl-NL" sz="2800" dirty="0" smtClean="0"/>
          </a:p>
        </p:txBody>
      </p:sp>
      <p:pic>
        <p:nvPicPr>
          <p:cNvPr id="2" name="Afbeelding 1">
            <a:hlinkClick r:id="rId2"/>
          </p:cNvPr>
          <p:cNvPicPr>
            <a:picLocks noChangeAspect="1"/>
          </p:cNvPicPr>
          <p:nvPr/>
        </p:nvPicPr>
        <p:blipFill>
          <a:blip r:embed="rId3"/>
          <a:stretch>
            <a:fillRect/>
          </a:stretch>
        </p:blipFill>
        <p:spPr>
          <a:xfrm>
            <a:off x="1835696" y="2060848"/>
            <a:ext cx="5482964" cy="307076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Woman staring out of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0668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5410200"/>
            <a:ext cx="7772400" cy="1143000"/>
          </a:xfrm>
        </p:spPr>
        <p:txBody>
          <a:bodyPr/>
          <a:lstStyle/>
          <a:p>
            <a:pPr eaLnBrk="1" hangingPunct="1"/>
            <a:r>
              <a:rPr lang="nl-NL" altLang="en-US" sz="5400" smtClean="0">
                <a:solidFill>
                  <a:srgbClr val="660066"/>
                </a:solidFill>
                <a:latin typeface="Arial Black" panose="020B0A04020102020204" pitchFamily="34" charset="0"/>
              </a:rPr>
              <a:t>The clinical picture of depression</a:t>
            </a:r>
            <a:endParaRPr lang="en-GB" altLang="en-US" sz="5400" smtClean="0">
              <a:solidFill>
                <a:srgbClr val="660066"/>
              </a:solidFill>
              <a:latin typeface="Arial Black" panose="020B0A04020102020204" pitchFamily="34" charset="0"/>
            </a:endParaRPr>
          </a:p>
        </p:txBody>
      </p:sp>
      <p:sp>
        <p:nvSpPr>
          <p:cNvPr id="3" name="Tekstvak 2"/>
          <p:cNvSpPr txBox="1"/>
          <p:nvPr/>
        </p:nvSpPr>
        <p:spPr>
          <a:xfrm>
            <a:off x="971600" y="1484784"/>
            <a:ext cx="7344816" cy="3293209"/>
          </a:xfrm>
          <a:prstGeom prst="rect">
            <a:avLst/>
          </a:prstGeom>
          <a:solidFill>
            <a:schemeClr val="bg1">
              <a:lumMod val="75000"/>
              <a:alpha val="51000"/>
            </a:schemeClr>
          </a:solidFill>
        </p:spPr>
        <p:txBody>
          <a:bodyPr wrap="square" rtlCol="0">
            <a:spAutoFit/>
          </a:bodyPr>
          <a:lstStyle/>
          <a:p>
            <a:pPr marL="457200" indent="-457200">
              <a:spcAft>
                <a:spcPts val="1200"/>
              </a:spcAft>
              <a:buFont typeface="Arial" panose="020B0604020202020204" pitchFamily="34" charset="0"/>
              <a:buChar char="•"/>
            </a:pPr>
            <a:r>
              <a:rPr lang="nl-NL" sz="2800" dirty="0" err="1" smtClean="0"/>
              <a:t>Difference</a:t>
            </a:r>
            <a:r>
              <a:rPr lang="nl-NL" sz="2800" dirty="0" smtClean="0"/>
              <a:t> </a:t>
            </a:r>
            <a:r>
              <a:rPr lang="nl-NL" sz="2800" dirty="0" err="1" smtClean="0"/>
              <a:t>between</a:t>
            </a:r>
            <a:r>
              <a:rPr lang="nl-NL" sz="2800" dirty="0" smtClean="0"/>
              <a:t> </a:t>
            </a:r>
            <a:r>
              <a:rPr lang="nl-NL" sz="2800" dirty="0" err="1" smtClean="0"/>
              <a:t>normal</a:t>
            </a:r>
            <a:r>
              <a:rPr lang="nl-NL" sz="2800" dirty="0" smtClean="0"/>
              <a:t> </a:t>
            </a:r>
            <a:r>
              <a:rPr lang="nl-NL" sz="2800" dirty="0" err="1" smtClean="0"/>
              <a:t>and</a:t>
            </a:r>
            <a:r>
              <a:rPr lang="nl-NL" sz="2800" dirty="0" smtClean="0"/>
              <a:t> </a:t>
            </a:r>
            <a:r>
              <a:rPr lang="nl-NL" sz="2800" dirty="0" err="1" smtClean="0"/>
              <a:t>abnormal</a:t>
            </a:r>
            <a:r>
              <a:rPr lang="nl-NL" sz="2800" dirty="0" smtClean="0"/>
              <a:t> </a:t>
            </a:r>
            <a:r>
              <a:rPr lang="nl-NL" sz="2800" dirty="0" err="1" smtClean="0"/>
              <a:t>sadness</a:t>
            </a:r>
            <a:endParaRPr lang="nl-NL" sz="2800" dirty="0" smtClean="0"/>
          </a:p>
          <a:p>
            <a:pPr marL="457200" indent="-457200">
              <a:spcAft>
                <a:spcPts val="1200"/>
              </a:spcAft>
              <a:buFont typeface="Arial" panose="020B0604020202020204" pitchFamily="34" charset="0"/>
              <a:buChar char="•"/>
            </a:pPr>
            <a:r>
              <a:rPr lang="nl-NL" sz="2800" dirty="0" smtClean="0"/>
              <a:t>The </a:t>
            </a:r>
            <a:r>
              <a:rPr lang="nl-NL" sz="2800" dirty="0" err="1" smtClean="0"/>
              <a:t>clinical</a:t>
            </a:r>
            <a:r>
              <a:rPr lang="nl-NL" sz="2800" smtClean="0"/>
              <a:t> picture </a:t>
            </a:r>
            <a:r>
              <a:rPr lang="nl-NL" sz="2800" dirty="0" smtClean="0"/>
              <a:t>of </a:t>
            </a:r>
            <a:r>
              <a:rPr lang="nl-NL" sz="2800" dirty="0" err="1" smtClean="0"/>
              <a:t>depression</a:t>
            </a:r>
            <a:endParaRPr lang="nl-NL" sz="2800" dirty="0" smtClean="0"/>
          </a:p>
          <a:p>
            <a:pPr marL="457200" indent="-457200">
              <a:spcAft>
                <a:spcPts val="1200"/>
              </a:spcAft>
              <a:buFont typeface="Arial" panose="020B0604020202020204" pitchFamily="34" charset="0"/>
              <a:buChar char="•"/>
            </a:pPr>
            <a:r>
              <a:rPr lang="nl-NL" sz="2800" dirty="0" err="1" smtClean="0"/>
              <a:t>Depression</a:t>
            </a:r>
            <a:r>
              <a:rPr lang="nl-NL" sz="2800" dirty="0" smtClean="0"/>
              <a:t> </a:t>
            </a:r>
            <a:r>
              <a:rPr lang="nl-NL" sz="2800" dirty="0" err="1" smtClean="0"/>
              <a:t>and</a:t>
            </a:r>
            <a:r>
              <a:rPr lang="nl-NL" sz="2800" dirty="0" smtClean="0"/>
              <a:t> </a:t>
            </a:r>
            <a:r>
              <a:rPr lang="nl-NL" sz="2800" dirty="0" err="1" smtClean="0"/>
              <a:t>suicide</a:t>
            </a:r>
            <a:endParaRPr lang="nl-NL" sz="2800" dirty="0" smtClean="0"/>
          </a:p>
          <a:p>
            <a:pPr marL="457200" indent="-457200">
              <a:spcAft>
                <a:spcPts val="1200"/>
              </a:spcAft>
              <a:buFont typeface="Arial" panose="020B0604020202020204" pitchFamily="34" charset="0"/>
              <a:buChar char="•"/>
            </a:pPr>
            <a:r>
              <a:rPr lang="nl-NL" sz="2800" dirty="0" smtClean="0"/>
              <a:t>Treatment of </a:t>
            </a:r>
            <a:r>
              <a:rPr lang="nl-NL" sz="2800" dirty="0" err="1" smtClean="0"/>
              <a:t>depression</a:t>
            </a:r>
            <a:r>
              <a:rPr lang="nl-NL" sz="2800" dirty="0" smtClean="0"/>
              <a:t> – ECT</a:t>
            </a:r>
          </a:p>
          <a:p>
            <a:pPr marL="457200" indent="-457200">
              <a:spcAft>
                <a:spcPts val="1200"/>
              </a:spcAft>
              <a:buFont typeface="Arial" panose="020B0604020202020204" pitchFamily="34" charset="0"/>
              <a:buChar char="•"/>
            </a:pPr>
            <a:r>
              <a:rPr lang="nl-NL" sz="2800" dirty="0" err="1" smtClean="0"/>
              <a:t>Bipolar</a:t>
            </a:r>
            <a:r>
              <a:rPr lang="nl-NL" sz="2800" dirty="0" smtClean="0"/>
              <a:t> disorders </a:t>
            </a:r>
            <a:r>
              <a:rPr lang="nl-NL" sz="2800" dirty="0" err="1" smtClean="0"/>
              <a:t>and</a:t>
            </a:r>
            <a:r>
              <a:rPr lang="nl-NL" sz="2800" dirty="0" smtClean="0"/>
              <a:t> </a:t>
            </a:r>
            <a:r>
              <a:rPr lang="nl-NL" sz="2800" dirty="0" err="1" smtClean="0"/>
              <a:t>manic</a:t>
            </a:r>
            <a:r>
              <a:rPr lang="nl-NL" sz="2800" dirty="0" smtClean="0"/>
              <a:t> episodes</a:t>
            </a:r>
            <a:endParaRPr lang="nl-NL" sz="2800" dirty="0"/>
          </a:p>
        </p:txBody>
      </p:sp>
      <p:sp>
        <p:nvSpPr>
          <p:cNvPr id="6" name="Tekstvak 5"/>
          <p:cNvSpPr txBox="1"/>
          <p:nvPr/>
        </p:nvSpPr>
        <p:spPr>
          <a:xfrm>
            <a:off x="107504" y="188640"/>
            <a:ext cx="3528392" cy="830997"/>
          </a:xfrm>
          <a:prstGeom prst="rect">
            <a:avLst/>
          </a:prstGeom>
          <a:noFill/>
        </p:spPr>
        <p:txBody>
          <a:bodyPr wrap="square" rtlCol="0">
            <a:spAutoFit/>
          </a:bodyPr>
          <a:lstStyle/>
          <a:p>
            <a:r>
              <a:rPr lang="nl-NL" dirty="0" smtClean="0">
                <a:solidFill>
                  <a:schemeClr val="bg1"/>
                </a:solidFill>
              </a:rPr>
              <a:t>Prof </a:t>
            </a:r>
            <a:r>
              <a:rPr lang="nl-NL" dirty="0" err="1" smtClean="0">
                <a:solidFill>
                  <a:schemeClr val="bg1"/>
                </a:solidFill>
              </a:rPr>
              <a:t>dr</a:t>
            </a:r>
            <a:r>
              <a:rPr lang="nl-NL" dirty="0" smtClean="0">
                <a:solidFill>
                  <a:schemeClr val="bg1"/>
                </a:solidFill>
              </a:rPr>
              <a:t> Bert van Hemert</a:t>
            </a:r>
          </a:p>
          <a:p>
            <a:r>
              <a:rPr lang="nl-NL" dirty="0" smtClean="0">
                <a:solidFill>
                  <a:schemeClr val="bg1"/>
                </a:solidFill>
              </a:rPr>
              <a:t>Psychiater</a:t>
            </a:r>
            <a:endParaRPr lang="nl-NL" dirty="0">
              <a:solidFill>
                <a:schemeClr val="bg1"/>
              </a:solidFill>
            </a:endParaRPr>
          </a:p>
        </p:txBody>
      </p:sp>
    </p:spTree>
    <p:extLst>
      <p:ext uri="{BB962C8B-B14F-4D97-AF65-F5344CB8AC3E}">
        <p14:creationId xmlns:p14="http://schemas.microsoft.com/office/powerpoint/2010/main" val="325065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Symptoms of depression</a:t>
            </a:r>
          </a:p>
        </p:txBody>
      </p:sp>
      <p:sp>
        <p:nvSpPr>
          <p:cNvPr id="27651" name="Rectangle 3"/>
          <p:cNvSpPr>
            <a:spLocks noGrp="1" noChangeArrowheads="1"/>
          </p:cNvSpPr>
          <p:nvPr>
            <p:ph type="body" idx="1"/>
          </p:nvPr>
        </p:nvSpPr>
        <p:spPr>
          <a:xfrm>
            <a:off x="539552" y="1798464"/>
            <a:ext cx="7383463" cy="3895725"/>
          </a:xfrm>
        </p:spPr>
        <p:txBody>
          <a:bodyPr/>
          <a:lstStyle/>
          <a:p>
            <a:pPr eaLnBrk="1" hangingPunct="1"/>
            <a:r>
              <a:rPr lang="en-US" altLang="en-US" dirty="0" smtClean="0"/>
              <a:t>Depressed mood</a:t>
            </a:r>
          </a:p>
          <a:p>
            <a:pPr eaLnBrk="1" hangingPunct="1"/>
            <a:r>
              <a:rPr lang="en-US" altLang="en-US" dirty="0" smtClean="0"/>
              <a:t>Anhedonia</a:t>
            </a:r>
          </a:p>
          <a:p>
            <a:pPr eaLnBrk="1" hangingPunct="1"/>
            <a:r>
              <a:rPr lang="en-US" altLang="en-US" dirty="0" smtClean="0"/>
              <a:t>Tearfulness</a:t>
            </a:r>
          </a:p>
          <a:p>
            <a:pPr eaLnBrk="1" hangingPunct="1"/>
            <a:r>
              <a:rPr lang="en-US" altLang="en-US" dirty="0" smtClean="0"/>
              <a:t>Irritability</a:t>
            </a:r>
          </a:p>
          <a:p>
            <a:pPr eaLnBrk="1" hangingPunct="1"/>
            <a:r>
              <a:rPr lang="en-US" altLang="en-US" dirty="0" smtClean="0"/>
              <a:t>Low energy level</a:t>
            </a:r>
          </a:p>
          <a:p>
            <a:pPr eaLnBrk="1" hangingPunct="1"/>
            <a:r>
              <a:rPr lang="en-US" altLang="en-US" dirty="0" smtClean="0"/>
              <a:t>Guilt</a:t>
            </a:r>
          </a:p>
          <a:p>
            <a:pPr eaLnBrk="1" hangingPunct="1"/>
            <a:r>
              <a:rPr lang="en-US" altLang="en-US" dirty="0" smtClean="0"/>
              <a:t>Suicide thoughts and acts</a:t>
            </a:r>
          </a:p>
          <a:p>
            <a:pPr eaLnBrk="1" hangingPunct="1"/>
            <a:endParaRPr lang="en-US" altLang="en-US" dirty="0" smtClean="0"/>
          </a:p>
        </p:txBody>
      </p:sp>
      <p:pic>
        <p:nvPicPr>
          <p:cNvPr id="22532" name="Picture 4" descr="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28800"/>
            <a:ext cx="30813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randombar(horizontal)">
                                      <p:cBhvr>
                                        <p:cTn id="7" dur="500"/>
                                        <p:tgtEl>
                                          <p:spTgt spid="27650"/>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strips(downLeft)">
                                      <p:cBhvr>
                                        <p:cTn id="11" dur="500"/>
                                        <p:tgtEl>
                                          <p:spTgt spid="27651">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strips(downLeft)">
                                      <p:cBhvr>
                                        <p:cTn id="15" dur="500"/>
                                        <p:tgtEl>
                                          <p:spTgt spid="27651">
                                            <p:txEl>
                                              <p:pRg st="1" end="1"/>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strips(downLeft)">
                                      <p:cBhvr>
                                        <p:cTn id="19" dur="500"/>
                                        <p:tgtEl>
                                          <p:spTgt spid="27651">
                                            <p:txEl>
                                              <p:pRg st="2" end="2"/>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Effect transition="in" filter="strips(downLeft)">
                                      <p:cBhvr>
                                        <p:cTn id="23" dur="500"/>
                                        <p:tgtEl>
                                          <p:spTgt spid="27651">
                                            <p:txEl>
                                              <p:pRg st="3" end="3"/>
                                            </p:txEl>
                                          </p:spTgt>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strips(downLeft)">
                                      <p:cBhvr>
                                        <p:cTn id="27" dur="500"/>
                                        <p:tgtEl>
                                          <p:spTgt spid="27651">
                                            <p:txEl>
                                              <p:pRg st="4" end="4"/>
                                            </p:txEl>
                                          </p:spTgt>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strips(downLeft)">
                                      <p:cBhvr>
                                        <p:cTn id="31" dur="500"/>
                                        <p:tgtEl>
                                          <p:spTgt spid="27651">
                                            <p:txEl>
                                              <p:pRg st="5" end="5"/>
                                            </p:txEl>
                                          </p:spTgt>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Effect transition="in" filter="strips(downLeft)">
                                      <p:cBhvr>
                                        <p:cTn id="35"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755576" y="404664"/>
            <a:ext cx="7772400" cy="3096344"/>
          </a:xfrm>
        </p:spPr>
        <p:txBody>
          <a:bodyPr/>
          <a:lstStyle/>
          <a:p>
            <a:r>
              <a:rPr lang="nl-NL" dirty="0" err="1" smtClean="0">
                <a:solidFill>
                  <a:schemeClr val="accent2"/>
                </a:solidFill>
              </a:rPr>
              <a:t>Prolonged</a:t>
            </a:r>
            <a:r>
              <a:rPr lang="nl-NL" dirty="0" smtClean="0"/>
              <a:t> episodes</a:t>
            </a:r>
          </a:p>
          <a:p>
            <a:r>
              <a:rPr lang="nl-NL" dirty="0" err="1" smtClean="0">
                <a:solidFill>
                  <a:schemeClr val="accent2"/>
                </a:solidFill>
              </a:rPr>
              <a:t>Combinations</a:t>
            </a:r>
            <a:r>
              <a:rPr lang="nl-NL" dirty="0" smtClean="0"/>
              <a:t> </a:t>
            </a:r>
            <a:r>
              <a:rPr lang="nl-NL" dirty="0"/>
              <a:t>of </a:t>
            </a:r>
            <a:r>
              <a:rPr lang="nl-NL" dirty="0" err="1"/>
              <a:t>symptoms</a:t>
            </a:r>
            <a:endParaRPr lang="nl-NL" dirty="0"/>
          </a:p>
          <a:p>
            <a:r>
              <a:rPr lang="nl-NL" dirty="0" err="1" smtClean="0">
                <a:solidFill>
                  <a:schemeClr val="accent2"/>
                </a:solidFill>
              </a:rPr>
              <a:t>Severity</a:t>
            </a:r>
            <a:r>
              <a:rPr lang="nl-NL" dirty="0" smtClean="0"/>
              <a:t> </a:t>
            </a:r>
            <a:r>
              <a:rPr lang="nl-NL" dirty="0"/>
              <a:t>of </a:t>
            </a:r>
            <a:r>
              <a:rPr lang="nl-NL" dirty="0" err="1"/>
              <a:t>symptoms</a:t>
            </a:r>
            <a:endParaRPr lang="nl-NL" dirty="0"/>
          </a:p>
          <a:p>
            <a:r>
              <a:rPr lang="nl-NL" dirty="0" err="1" smtClean="0">
                <a:solidFill>
                  <a:schemeClr val="accent2"/>
                </a:solidFill>
              </a:rPr>
              <a:t>Discontinuity</a:t>
            </a:r>
            <a:r>
              <a:rPr lang="nl-NL" dirty="0" smtClean="0"/>
              <a:t> </a:t>
            </a:r>
            <a:r>
              <a:rPr lang="nl-NL" dirty="0" err="1" smtClean="0"/>
              <a:t>with</a:t>
            </a:r>
            <a:r>
              <a:rPr lang="nl-NL" dirty="0" smtClean="0"/>
              <a:t> </a:t>
            </a:r>
            <a:r>
              <a:rPr lang="nl-NL" dirty="0" err="1" smtClean="0"/>
              <a:t>ordinary</a:t>
            </a:r>
            <a:r>
              <a:rPr lang="nl-NL" dirty="0" smtClean="0"/>
              <a:t> </a:t>
            </a:r>
            <a:r>
              <a:rPr lang="nl-NL" dirty="0" err="1" smtClean="0"/>
              <a:t>functioning</a:t>
            </a:r>
            <a:endParaRPr lang="nl-NL" dirty="0" smtClean="0"/>
          </a:p>
          <a:p>
            <a:r>
              <a:rPr lang="nl-NL" dirty="0" err="1" smtClean="0">
                <a:solidFill>
                  <a:schemeClr val="accent2"/>
                </a:solidFill>
              </a:rPr>
              <a:t>Interference</a:t>
            </a:r>
            <a:r>
              <a:rPr lang="nl-NL" dirty="0" smtClean="0"/>
              <a:t> </a:t>
            </a:r>
            <a:r>
              <a:rPr lang="nl-NL" dirty="0" err="1" smtClean="0"/>
              <a:t>with</a:t>
            </a:r>
            <a:r>
              <a:rPr lang="nl-NL" dirty="0" smtClean="0"/>
              <a:t> </a:t>
            </a:r>
            <a:r>
              <a:rPr lang="nl-NL" dirty="0" err="1" smtClean="0"/>
              <a:t>daily</a:t>
            </a:r>
            <a:r>
              <a:rPr lang="nl-NL" dirty="0" smtClean="0"/>
              <a:t> </a:t>
            </a:r>
            <a:r>
              <a:rPr lang="nl-NL" dirty="0" err="1" smtClean="0"/>
              <a:t>funtioning</a:t>
            </a:r>
            <a:endParaRPr lang="nl-NL" dirty="0"/>
          </a:p>
        </p:txBody>
      </p:sp>
      <p:pic>
        <p:nvPicPr>
          <p:cNvPr id="52226" name="Picture 2" descr="http://www.mdpi.com/pharmaceuticals/pharmaceuticals-09-00009/article_deploy/html/images/pharmaceuticals-09-00009-g001-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645024"/>
            <a:ext cx="769027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2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ChangeArrowheads="1"/>
          </p:cNvSpPr>
          <p:nvPr/>
        </p:nvSpPr>
        <p:spPr bwMode="auto">
          <a:xfrm>
            <a:off x="0" y="3078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nl-NL" altLang="en-US" sz="2400"/>
          </a:p>
        </p:txBody>
      </p:sp>
      <p:sp>
        <p:nvSpPr>
          <p:cNvPr id="3076" name="Rectangle 6"/>
          <p:cNvSpPr>
            <a:spLocks noChangeArrowheads="1"/>
          </p:cNvSpPr>
          <p:nvPr/>
        </p:nvSpPr>
        <p:spPr bwMode="auto">
          <a:xfrm>
            <a:off x="609600" y="55626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sz="1600" b="1">
                <a:solidFill>
                  <a:schemeClr val="bg2"/>
                </a:solidFill>
                <a:latin typeface="Arial Black" panose="020B0A04020102020204" pitchFamily="34" charset="0"/>
              </a:rPr>
              <a:t>Prof. </a:t>
            </a:r>
            <a:r>
              <a:rPr lang="en-GB" altLang="en-US" sz="1600" b="1">
                <a:solidFill>
                  <a:schemeClr val="bg2"/>
                </a:solidFill>
                <a:latin typeface="Arial Black" panose="020B0A04020102020204" pitchFamily="34" charset="0"/>
              </a:rPr>
              <a:t>Lewis Wolpert, Ph.D., </a:t>
            </a:r>
            <a:endParaRPr lang="nl-NL" altLang="en-US" sz="1600" b="1">
              <a:solidFill>
                <a:schemeClr val="bg2"/>
              </a:solidFill>
              <a:latin typeface="Arial Black" panose="020B0A04020102020204" pitchFamily="34" charset="0"/>
            </a:endParaRPr>
          </a:p>
          <a:p>
            <a:pPr eaLnBrk="1" hangingPunct="1">
              <a:spcBef>
                <a:spcPct val="0"/>
              </a:spcBef>
              <a:buFontTx/>
              <a:buNone/>
            </a:pPr>
            <a:r>
              <a:rPr lang="en-GB" altLang="en-US" sz="1600" b="1">
                <a:solidFill>
                  <a:schemeClr val="bg2"/>
                </a:solidFill>
                <a:latin typeface="Arial Black" panose="020B0A04020102020204" pitchFamily="34" charset="0"/>
              </a:rPr>
              <a:t>Professor of Biology as Applied to Medicine at University College London</a:t>
            </a:r>
          </a:p>
          <a:p>
            <a:pPr>
              <a:spcBef>
                <a:spcPct val="0"/>
              </a:spcBef>
              <a:buFontTx/>
              <a:buNone/>
            </a:pPr>
            <a:endParaRPr lang="en-GB"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nl-NL" altLang="en-US" b="1" dirty="0" smtClean="0">
                <a:solidFill>
                  <a:schemeClr val="bg1"/>
                </a:solidFill>
              </a:rPr>
              <a:t>Andrew Solomon</a:t>
            </a:r>
            <a:br>
              <a:rPr lang="nl-NL" altLang="en-US" b="1" dirty="0" smtClean="0">
                <a:solidFill>
                  <a:schemeClr val="bg1"/>
                </a:solidFill>
              </a:rPr>
            </a:br>
            <a:r>
              <a:rPr lang="nl-NL" altLang="en-US" sz="4000" dirty="0" err="1" smtClean="0">
                <a:solidFill>
                  <a:schemeClr val="bg1"/>
                </a:solidFill>
              </a:rPr>
              <a:t>Depression</a:t>
            </a:r>
            <a:r>
              <a:rPr lang="nl-NL" altLang="en-US" sz="4000" dirty="0" smtClean="0">
                <a:solidFill>
                  <a:schemeClr val="bg1"/>
                </a:solidFill>
              </a:rPr>
              <a:t> – The </a:t>
            </a:r>
            <a:r>
              <a:rPr lang="nl-NL" altLang="en-US" sz="4000" dirty="0" err="1" smtClean="0">
                <a:solidFill>
                  <a:schemeClr val="bg1"/>
                </a:solidFill>
              </a:rPr>
              <a:t>secret</a:t>
            </a:r>
            <a:r>
              <a:rPr lang="nl-NL" altLang="en-US" sz="4000" dirty="0" smtClean="0">
                <a:solidFill>
                  <a:schemeClr val="bg1"/>
                </a:solidFill>
              </a:rPr>
              <a:t> we share</a:t>
            </a:r>
          </a:p>
        </p:txBody>
      </p:sp>
      <p:sp>
        <p:nvSpPr>
          <p:cNvPr id="24579" name="TextBox 1"/>
          <p:cNvSpPr txBox="1">
            <a:spLocks noChangeArrowheads="1"/>
          </p:cNvSpPr>
          <p:nvPr/>
        </p:nvSpPr>
        <p:spPr bwMode="auto">
          <a:xfrm>
            <a:off x="323726" y="5805264"/>
            <a:ext cx="8496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NL" dirty="0">
                <a:solidFill>
                  <a:srgbClr val="000000"/>
                </a:solidFill>
                <a:hlinkClick r:id="rId2"/>
              </a:rPr>
              <a:t>https://www.youtube.com/watch?v=-eBUcBfkVCo#t=1285.243202</a:t>
            </a:r>
            <a:endParaRPr lang="en-GB" altLang="nl-NL" dirty="0">
              <a:solidFill>
                <a:srgbClr val="000000"/>
              </a:solidFill>
            </a:endParaRPr>
          </a:p>
        </p:txBody>
      </p:sp>
      <p:pic>
        <p:nvPicPr>
          <p:cNvPr id="14338" name="Picture 2" descr="http://4.bp.blogspot.com/-V2XIuxfVZKs/Ux92OqF1I-I/AAAAAAAADT4/a_SmVhvtCwU/s1600/andrewsolom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204864"/>
            <a:ext cx="5287572" cy="297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4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1030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4" y="35456"/>
            <a:ext cx="1043940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755576" y="6021288"/>
            <a:ext cx="8534400" cy="584775"/>
          </a:xfrm>
          <a:prstGeom prst="rect">
            <a:avLst/>
          </a:prstGeom>
          <a:solidFill>
            <a:schemeClr val="bg1">
              <a:lumMod val="50000"/>
            </a:schemeClr>
          </a:solidFill>
          <a:ln>
            <a:noFill/>
          </a:ln>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en-US" sz="1600" b="1" dirty="0">
                <a:solidFill>
                  <a:schemeClr val="bg1"/>
                </a:solidFill>
                <a:latin typeface="Arial Black" panose="020B0A04020102020204" pitchFamily="34" charset="0"/>
              </a:rPr>
              <a:t>Prof. </a:t>
            </a:r>
            <a:r>
              <a:rPr lang="en-GB" altLang="en-US" sz="1600" b="1" dirty="0">
                <a:solidFill>
                  <a:schemeClr val="bg1"/>
                </a:solidFill>
                <a:latin typeface="Arial Black" panose="020B0A04020102020204" pitchFamily="34" charset="0"/>
              </a:rPr>
              <a:t>Lewis </a:t>
            </a:r>
            <a:r>
              <a:rPr lang="en-GB" altLang="en-US" sz="1600" b="1" dirty="0" err="1">
                <a:solidFill>
                  <a:schemeClr val="bg1"/>
                </a:solidFill>
                <a:latin typeface="Arial Black" panose="020B0A04020102020204" pitchFamily="34" charset="0"/>
              </a:rPr>
              <a:t>Wolpert</a:t>
            </a:r>
            <a:r>
              <a:rPr lang="en-GB" altLang="en-US" sz="1600" b="1" dirty="0">
                <a:solidFill>
                  <a:schemeClr val="bg1"/>
                </a:solidFill>
                <a:latin typeface="Arial Black" panose="020B0A04020102020204" pitchFamily="34" charset="0"/>
              </a:rPr>
              <a:t>, Ph.D., </a:t>
            </a:r>
            <a:endParaRPr lang="nl-NL" altLang="en-US" sz="1600" b="1" dirty="0">
              <a:solidFill>
                <a:schemeClr val="bg1"/>
              </a:solidFill>
              <a:latin typeface="Arial Black" panose="020B0A04020102020204" pitchFamily="34" charset="0"/>
            </a:endParaRPr>
          </a:p>
          <a:p>
            <a:pPr eaLnBrk="1" hangingPunct="1">
              <a:spcBef>
                <a:spcPct val="0"/>
              </a:spcBef>
              <a:buFontTx/>
              <a:buNone/>
            </a:pPr>
            <a:r>
              <a:rPr lang="en-GB" altLang="en-US" sz="1600" b="1" dirty="0">
                <a:solidFill>
                  <a:schemeClr val="bg1"/>
                </a:solidFill>
                <a:latin typeface="Arial Black" panose="020B0A04020102020204" pitchFamily="34" charset="0"/>
              </a:rPr>
              <a:t>Professor of Biology as Applied to Medicine at University College </a:t>
            </a:r>
            <a:r>
              <a:rPr lang="en-GB" altLang="en-US" sz="1600" b="1" dirty="0" smtClean="0">
                <a:solidFill>
                  <a:schemeClr val="bg1"/>
                </a:solidFill>
                <a:latin typeface="Arial Black" panose="020B0A04020102020204" pitchFamily="34" charset="0"/>
              </a:rPr>
              <a:t>London</a:t>
            </a:r>
            <a:endParaRPr lang="en-GB" altLang="en-US" sz="1600" b="1"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1030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
            <a:ext cx="1043940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838200"/>
            <a:ext cx="412115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1030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
            <a:ext cx="1043940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0571207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74" y="835680"/>
            <a:ext cx="3689102" cy="55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559</Words>
  <Application>Microsoft Office PowerPoint</Application>
  <PresentationFormat>Diavoorstelling (4:3)</PresentationFormat>
  <Paragraphs>103</Paragraphs>
  <Slides>28</Slides>
  <Notes>0</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Ingesloten OLE-bronprogramma's</vt:lpstr>
      </vt:variant>
      <vt:variant>
        <vt:i4>1</vt:i4>
      </vt:variant>
      <vt:variant>
        <vt:lpstr>Diatitels</vt:lpstr>
      </vt:variant>
      <vt:variant>
        <vt:i4>28</vt:i4>
      </vt:variant>
    </vt:vector>
  </HeadingPairs>
  <TitlesOfParts>
    <vt:vector size="38" baseType="lpstr">
      <vt:lpstr>MS PGothic</vt:lpstr>
      <vt:lpstr>Arial</vt:lpstr>
      <vt:lpstr>Arial Black</vt:lpstr>
      <vt:lpstr>Calibri</vt:lpstr>
      <vt:lpstr>Times New Roman</vt:lpstr>
      <vt:lpstr>Verdana</vt:lpstr>
      <vt:lpstr>Wingdings</vt:lpstr>
      <vt:lpstr>Default Design</vt:lpstr>
      <vt:lpstr>Kantoorthema</vt:lpstr>
      <vt:lpstr>Clip</vt:lpstr>
      <vt:lpstr>The clinical picture of depression</vt:lpstr>
      <vt:lpstr>PowerPoint-presentatie</vt:lpstr>
      <vt:lpstr>Symptoms of depression</vt:lpstr>
      <vt:lpstr>PowerPoint-presentatie</vt:lpstr>
      <vt:lpstr>PowerPoint-presentatie</vt:lpstr>
      <vt:lpstr>Andrew Solomon Depression – The secret we share</vt:lpstr>
      <vt:lpstr>PowerPoint-presentatie</vt:lpstr>
      <vt:lpstr>PowerPoint-presentatie</vt:lpstr>
      <vt:lpstr>PowerPoint-presentatie</vt:lpstr>
      <vt:lpstr>PowerPoint-presentatie</vt:lpstr>
      <vt:lpstr>PowerPoint-presentatie</vt:lpstr>
      <vt:lpstr>PowerPoint-presentatie</vt:lpstr>
      <vt:lpstr>PowerPoint-presentatie</vt:lpstr>
      <vt:lpstr>The Global Burden of Disease</vt:lpstr>
      <vt:lpstr>PowerPoint-presentatie</vt:lpstr>
      <vt:lpstr>PowerPoint-presentatie</vt:lpstr>
      <vt:lpstr>PowerPoint-presentatie</vt:lpstr>
      <vt:lpstr>PowerPoint-presentatie</vt:lpstr>
      <vt:lpstr>Depression and suicide</vt:lpstr>
      <vt:lpstr>Treatment of depression</vt:lpstr>
      <vt:lpstr>Sherwin Nuland about ECT</vt:lpstr>
      <vt:lpstr>PowerPoint-presentatie</vt:lpstr>
      <vt:lpstr>PowerPoint-presentatie</vt:lpstr>
      <vt:lpstr>PowerPoint-presentatie</vt:lpstr>
      <vt:lpstr>Bipolar disorder</vt:lpstr>
      <vt:lpstr>Symptoms of manic episode</vt:lpstr>
      <vt:lpstr>Manic-depressive illness</vt:lpstr>
      <vt:lpstr>The clinical picture of depression</vt:lpstr>
    </vt:vector>
  </TitlesOfParts>
  <Company>LUMC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Zitman</dc:creator>
  <cp:lastModifiedBy>AMvanHemert</cp:lastModifiedBy>
  <cp:revision>41</cp:revision>
  <cp:lastPrinted>2016-11-21T09:43:39Z</cp:lastPrinted>
  <dcterms:created xsi:type="dcterms:W3CDTF">2005-08-15T19:12:51Z</dcterms:created>
  <dcterms:modified xsi:type="dcterms:W3CDTF">2016-11-21T09:44:13Z</dcterms:modified>
</cp:coreProperties>
</file>